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notesMasterIdLst>
    <p:notesMasterId r:id="rId14"/>
  </p:notesMasterIdLst>
  <p:sldIdLst>
    <p:sldId id="256" r:id="rId2"/>
    <p:sldId id="257" r:id="rId3"/>
    <p:sldId id="263" r:id="rId4"/>
    <p:sldId id="269" r:id="rId5"/>
    <p:sldId id="268" r:id="rId6"/>
    <p:sldId id="272" r:id="rId7"/>
    <p:sldId id="273" r:id="rId8"/>
    <p:sldId id="259" r:id="rId9"/>
    <p:sldId id="262" r:id="rId10"/>
    <p:sldId id="274" r:id="rId11"/>
    <p:sldId id="260"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5" d="100"/>
          <a:sy n="75" d="100"/>
        </p:scale>
        <p:origin x="540" y="54"/>
      </p:cViewPr>
      <p:guideLst/>
    </p:cSldViewPr>
  </p:slideViewPr>
  <p:notesTextViewPr>
    <p:cViewPr>
      <p:scale>
        <a:sx n="1" d="1"/>
        <a:sy n="1" d="1"/>
      </p:scale>
      <p:origin x="0" y="0"/>
    </p:cViewPr>
  </p:notesTextViewPr>
  <p:notesViewPr>
    <p:cSldViewPr snapToGrid="0">
      <p:cViewPr>
        <p:scale>
          <a:sx n="110" d="100"/>
          <a:sy n="110" d="100"/>
        </p:scale>
        <p:origin x="1686" y="-14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7955D2-2C55-4FAE-BBC4-5EF9B4C0FAC5}"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16685FF9-53E6-4195-BE32-26C3E1D05DA3}">
      <dgm:prSet phldrT="[Text]" custT="1"/>
      <dgm:spPr/>
      <dgm:t>
        <a:bodyPr/>
        <a:lstStyle/>
        <a:p>
          <a:r>
            <a:rPr lang="en-US" sz="2400" dirty="0" smtClean="0"/>
            <a:t>Classroom 36 hours </a:t>
          </a:r>
          <a:endParaRPr lang="en-US" sz="2400" dirty="0"/>
        </a:p>
      </dgm:t>
    </dgm:pt>
    <dgm:pt modelId="{D4258DE7-4E77-4092-96F9-0B9631D5C610}" type="parTrans" cxnId="{21E50B92-03AF-4D18-BC76-AAEF235C13AA}">
      <dgm:prSet/>
      <dgm:spPr/>
      <dgm:t>
        <a:bodyPr/>
        <a:lstStyle/>
        <a:p>
          <a:endParaRPr lang="en-US" sz="2400"/>
        </a:p>
      </dgm:t>
    </dgm:pt>
    <dgm:pt modelId="{A3E6DD0F-28B8-4B17-9700-7973FFB37229}" type="sibTrans" cxnId="{21E50B92-03AF-4D18-BC76-AAEF235C13AA}">
      <dgm:prSet custT="1"/>
      <dgm:spPr/>
      <dgm:t>
        <a:bodyPr/>
        <a:lstStyle/>
        <a:p>
          <a:endParaRPr lang="en-US" sz="2400"/>
        </a:p>
      </dgm:t>
    </dgm:pt>
    <dgm:pt modelId="{234B6EB6-17E1-41BE-B549-23080EC58EDD}">
      <dgm:prSet phldrT="[Text]" custT="1"/>
      <dgm:spPr/>
      <dgm:t>
        <a:bodyPr/>
        <a:lstStyle/>
        <a:p>
          <a:r>
            <a:rPr lang="en-US" sz="2400" dirty="0" smtClean="0"/>
            <a:t>Parent Seminar</a:t>
          </a:r>
          <a:endParaRPr lang="en-US" sz="2400" dirty="0"/>
        </a:p>
      </dgm:t>
    </dgm:pt>
    <dgm:pt modelId="{2198CF0F-481D-43BE-B781-5DB6184DB21D}" type="parTrans" cxnId="{A7E0734A-04D8-45DA-87FE-F4A86C02D2A5}">
      <dgm:prSet/>
      <dgm:spPr/>
      <dgm:t>
        <a:bodyPr/>
        <a:lstStyle/>
        <a:p>
          <a:endParaRPr lang="en-US" sz="2400"/>
        </a:p>
      </dgm:t>
    </dgm:pt>
    <dgm:pt modelId="{F387AEFD-1A09-4ED6-A77D-6ACEEEFCDCE0}" type="sibTrans" cxnId="{A7E0734A-04D8-45DA-87FE-F4A86C02D2A5}">
      <dgm:prSet custT="1"/>
      <dgm:spPr/>
      <dgm:t>
        <a:bodyPr/>
        <a:lstStyle/>
        <a:p>
          <a:endParaRPr lang="en-US" sz="2400"/>
        </a:p>
      </dgm:t>
    </dgm:pt>
    <dgm:pt modelId="{05C36024-384A-44BB-B882-689B47E6F213}">
      <dgm:prSet phldrT="[Text]" custT="1"/>
      <dgm:spPr/>
      <dgm:t>
        <a:bodyPr/>
        <a:lstStyle/>
        <a:p>
          <a:r>
            <a:rPr lang="en-US" sz="2400" dirty="0" smtClean="0"/>
            <a:t>45 hours supervised driving </a:t>
          </a:r>
          <a:endParaRPr lang="en-US" sz="2400" dirty="0"/>
        </a:p>
      </dgm:t>
    </dgm:pt>
    <dgm:pt modelId="{7078785F-7E55-4EE1-A0BB-24FF08F974C9}" type="parTrans" cxnId="{2856333E-A702-4667-A80D-A1505C707FDF}">
      <dgm:prSet/>
      <dgm:spPr/>
      <dgm:t>
        <a:bodyPr/>
        <a:lstStyle/>
        <a:p>
          <a:endParaRPr lang="en-US" sz="2400"/>
        </a:p>
      </dgm:t>
    </dgm:pt>
    <dgm:pt modelId="{6F134222-9E54-4EF5-9A4C-A09CB3F1E361}" type="sibTrans" cxnId="{2856333E-A702-4667-A80D-A1505C707FDF}">
      <dgm:prSet custT="1"/>
      <dgm:spPr/>
      <dgm:t>
        <a:bodyPr/>
        <a:lstStyle/>
        <a:p>
          <a:endParaRPr lang="en-US" sz="2400"/>
        </a:p>
      </dgm:t>
    </dgm:pt>
    <dgm:pt modelId="{F28853DD-7514-4DEF-A806-06FBAA083E53}">
      <dgm:prSet phldrT="[Text]" custT="1"/>
      <dgm:spPr/>
      <dgm:t>
        <a:bodyPr/>
        <a:lstStyle/>
        <a:p>
          <a:r>
            <a:rPr lang="en-US" sz="2000" dirty="0" smtClean="0"/>
            <a:t>Behind the Wheel Training (7 and 7)</a:t>
          </a:r>
          <a:endParaRPr lang="en-US" sz="2000" dirty="0"/>
        </a:p>
      </dgm:t>
    </dgm:pt>
    <dgm:pt modelId="{6B51F7E5-DEEC-495C-9B6C-472E858C50DA}" type="parTrans" cxnId="{45694F1F-F89C-4078-B0B3-8B1BF8D3B0B9}">
      <dgm:prSet/>
      <dgm:spPr/>
      <dgm:t>
        <a:bodyPr/>
        <a:lstStyle/>
        <a:p>
          <a:endParaRPr lang="en-US" sz="2400"/>
        </a:p>
      </dgm:t>
    </dgm:pt>
    <dgm:pt modelId="{71C44228-BB3E-4CF1-89F0-214511F4F7D1}" type="sibTrans" cxnId="{45694F1F-F89C-4078-B0B3-8B1BF8D3B0B9}">
      <dgm:prSet custT="1"/>
      <dgm:spPr/>
      <dgm:t>
        <a:bodyPr/>
        <a:lstStyle/>
        <a:p>
          <a:endParaRPr lang="en-US" sz="2400"/>
        </a:p>
      </dgm:t>
    </dgm:pt>
    <dgm:pt modelId="{1DC72472-E2D1-4587-87CB-B171B10DD339}">
      <dgm:prSet phldrT="[Text]" custT="1"/>
      <dgm:spPr/>
      <dgm:t>
        <a:bodyPr/>
        <a:lstStyle/>
        <a:p>
          <a:r>
            <a:rPr lang="en-US" sz="2400" dirty="0" smtClean="0"/>
            <a:t>Juvenile licensing ceremony</a:t>
          </a:r>
          <a:endParaRPr lang="en-US" sz="2400" dirty="0"/>
        </a:p>
      </dgm:t>
    </dgm:pt>
    <dgm:pt modelId="{168C5D82-4304-4B97-9C3B-366308619085}" type="parTrans" cxnId="{5897BB39-3DFD-47FB-982A-41C9D5EEB364}">
      <dgm:prSet/>
      <dgm:spPr/>
      <dgm:t>
        <a:bodyPr/>
        <a:lstStyle/>
        <a:p>
          <a:endParaRPr lang="en-US" sz="2400"/>
        </a:p>
      </dgm:t>
    </dgm:pt>
    <dgm:pt modelId="{C0A22EE4-4899-41D1-8CB2-648FFE673E7A}" type="sibTrans" cxnId="{5897BB39-3DFD-47FB-982A-41C9D5EEB364}">
      <dgm:prSet/>
      <dgm:spPr/>
      <dgm:t>
        <a:bodyPr/>
        <a:lstStyle/>
        <a:p>
          <a:endParaRPr lang="en-US" sz="2400"/>
        </a:p>
      </dgm:t>
    </dgm:pt>
    <dgm:pt modelId="{95B0CE9B-66D6-40BC-978D-B1CFE36F3797}">
      <dgm:prSet phldrT="[Text]" custT="1"/>
      <dgm:spPr/>
      <dgm:t>
        <a:bodyPr/>
        <a:lstStyle/>
        <a:p>
          <a:r>
            <a:rPr lang="en-US" sz="1800" dirty="0" smtClean="0"/>
            <a:t>Earn a permit</a:t>
          </a:r>
          <a:endParaRPr lang="en-US" sz="1800" dirty="0"/>
        </a:p>
      </dgm:t>
    </dgm:pt>
    <dgm:pt modelId="{AB405451-4134-4C4F-A0FA-BD28A55E6775}" type="parTrans" cxnId="{F9040148-4961-45CB-BABF-1C218885546D}">
      <dgm:prSet/>
      <dgm:spPr/>
      <dgm:t>
        <a:bodyPr/>
        <a:lstStyle/>
        <a:p>
          <a:endParaRPr lang="en-US" sz="2400"/>
        </a:p>
      </dgm:t>
    </dgm:pt>
    <dgm:pt modelId="{A93C49BB-FEBF-4045-81B7-3DF441EAE5E7}" type="sibTrans" cxnId="{F9040148-4961-45CB-BABF-1C218885546D}">
      <dgm:prSet custT="1"/>
      <dgm:spPr/>
      <dgm:t>
        <a:bodyPr/>
        <a:lstStyle/>
        <a:p>
          <a:endParaRPr lang="en-US" sz="2400"/>
        </a:p>
      </dgm:t>
    </dgm:pt>
    <dgm:pt modelId="{93AD2C07-3D7E-4994-82D4-81046A727E28}">
      <dgm:prSet phldrT="[Text]" custT="1"/>
      <dgm:spPr/>
      <dgm:t>
        <a:bodyPr/>
        <a:lstStyle/>
        <a:p>
          <a:r>
            <a:rPr lang="en-US" sz="1600" dirty="0" smtClean="0"/>
            <a:t>Pay fees, pass exam, bring documents, etc.</a:t>
          </a:r>
          <a:endParaRPr lang="en-US" sz="1600" dirty="0"/>
        </a:p>
      </dgm:t>
    </dgm:pt>
    <dgm:pt modelId="{70FD1DE0-C06F-40F0-8319-E369B19DCE76}" type="parTrans" cxnId="{D718E01A-834E-468C-9022-A2B6920ECEED}">
      <dgm:prSet/>
      <dgm:spPr/>
      <dgm:t>
        <a:bodyPr/>
        <a:lstStyle/>
        <a:p>
          <a:endParaRPr lang="en-US" sz="2400"/>
        </a:p>
      </dgm:t>
    </dgm:pt>
    <dgm:pt modelId="{E7F79C5B-203F-48E4-9F69-A80BB76E98BC}" type="sibTrans" cxnId="{D718E01A-834E-468C-9022-A2B6920ECEED}">
      <dgm:prSet/>
      <dgm:spPr/>
      <dgm:t>
        <a:bodyPr/>
        <a:lstStyle/>
        <a:p>
          <a:endParaRPr lang="en-US" sz="2400"/>
        </a:p>
      </dgm:t>
    </dgm:pt>
    <dgm:pt modelId="{CB121F5C-0EB2-41E7-B3D3-C09620E340C0}">
      <dgm:prSet phldrT="[Text]" custT="1"/>
      <dgm:spPr/>
      <dgm:t>
        <a:bodyPr/>
        <a:lstStyle/>
        <a:p>
          <a:endParaRPr lang="en-US" sz="2400" dirty="0"/>
        </a:p>
      </dgm:t>
    </dgm:pt>
    <dgm:pt modelId="{CF683AC0-7CF1-4C40-909C-14AF5EB15A7B}" type="parTrans" cxnId="{C0D00B51-15D0-4AAC-8B5B-4D6D4B78C7A7}">
      <dgm:prSet/>
      <dgm:spPr/>
      <dgm:t>
        <a:bodyPr/>
        <a:lstStyle/>
        <a:p>
          <a:endParaRPr lang="en-US" sz="2400"/>
        </a:p>
      </dgm:t>
    </dgm:pt>
    <dgm:pt modelId="{CC6BFD16-0A76-4B58-BBC3-72CC4B82A4E2}" type="sibTrans" cxnId="{C0D00B51-15D0-4AAC-8B5B-4D6D4B78C7A7}">
      <dgm:prSet/>
      <dgm:spPr/>
      <dgm:t>
        <a:bodyPr/>
        <a:lstStyle/>
        <a:p>
          <a:endParaRPr lang="en-US" sz="2400"/>
        </a:p>
      </dgm:t>
    </dgm:pt>
    <dgm:pt modelId="{49446414-36C7-49A6-8338-93255AD587DF}">
      <dgm:prSet phldrT="[Text]" custT="1"/>
      <dgm:spPr/>
      <dgm:t>
        <a:bodyPr/>
        <a:lstStyle/>
        <a:p>
          <a:endParaRPr lang="en-US" sz="2400" dirty="0"/>
        </a:p>
      </dgm:t>
    </dgm:pt>
    <dgm:pt modelId="{9A603694-260A-40EF-B6FE-EB23194A3D22}" type="parTrans" cxnId="{0F06F8CE-1237-4433-8997-D56FCDC25C61}">
      <dgm:prSet/>
      <dgm:spPr/>
      <dgm:t>
        <a:bodyPr/>
        <a:lstStyle/>
        <a:p>
          <a:endParaRPr lang="en-US" sz="2400"/>
        </a:p>
      </dgm:t>
    </dgm:pt>
    <dgm:pt modelId="{291F669D-C88C-4F39-9AF0-143596D3CB01}" type="sibTrans" cxnId="{0F06F8CE-1237-4433-8997-D56FCDC25C61}">
      <dgm:prSet/>
      <dgm:spPr/>
      <dgm:t>
        <a:bodyPr/>
        <a:lstStyle/>
        <a:p>
          <a:endParaRPr lang="en-US" sz="2400"/>
        </a:p>
      </dgm:t>
    </dgm:pt>
    <dgm:pt modelId="{AB2A8F80-655F-4D8B-AA55-3530305E431F}">
      <dgm:prSet phldrT="[Text]" custT="1"/>
      <dgm:spPr/>
      <dgm:t>
        <a:bodyPr/>
        <a:lstStyle/>
        <a:p>
          <a:r>
            <a:rPr lang="en-US" sz="2400" smtClean="0"/>
            <a:t>Must hold permit for 9 months </a:t>
          </a:r>
          <a:endParaRPr lang="en-US" sz="2400" dirty="0"/>
        </a:p>
      </dgm:t>
    </dgm:pt>
    <dgm:pt modelId="{DEFEAEEB-E40F-4E0B-B6B3-4D225317CBDC}" type="parTrans" cxnId="{8A142954-47D2-4707-98F9-B4D8AE2BB6D7}">
      <dgm:prSet/>
      <dgm:spPr/>
      <dgm:t>
        <a:bodyPr/>
        <a:lstStyle/>
        <a:p>
          <a:endParaRPr lang="en-US" sz="2400"/>
        </a:p>
      </dgm:t>
    </dgm:pt>
    <dgm:pt modelId="{0648C3EC-D85E-4DBA-94EC-3E04294FCC74}" type="sibTrans" cxnId="{8A142954-47D2-4707-98F9-B4D8AE2BB6D7}">
      <dgm:prSet/>
      <dgm:spPr/>
      <dgm:t>
        <a:bodyPr/>
        <a:lstStyle/>
        <a:p>
          <a:endParaRPr lang="en-US" sz="2400"/>
        </a:p>
      </dgm:t>
    </dgm:pt>
    <dgm:pt modelId="{3E32C42A-D947-4651-8FE4-DD1B46D07337}" type="pres">
      <dgm:prSet presAssocID="{6E7955D2-2C55-4FAE-BBC4-5EF9B4C0FAC5}" presName="diagram" presStyleCnt="0">
        <dgm:presLayoutVars>
          <dgm:dir/>
          <dgm:resizeHandles val="exact"/>
        </dgm:presLayoutVars>
      </dgm:prSet>
      <dgm:spPr/>
      <dgm:t>
        <a:bodyPr/>
        <a:lstStyle/>
        <a:p>
          <a:endParaRPr lang="en-US"/>
        </a:p>
      </dgm:t>
    </dgm:pt>
    <dgm:pt modelId="{987C444F-3E37-4F7F-B9C5-88A1D2362894}" type="pres">
      <dgm:prSet presAssocID="{16685FF9-53E6-4195-BE32-26C3E1D05DA3}" presName="node" presStyleLbl="node1" presStyleIdx="0" presStyleCnt="6">
        <dgm:presLayoutVars>
          <dgm:bulletEnabled val="1"/>
        </dgm:presLayoutVars>
      </dgm:prSet>
      <dgm:spPr/>
      <dgm:t>
        <a:bodyPr/>
        <a:lstStyle/>
        <a:p>
          <a:endParaRPr lang="en-US"/>
        </a:p>
      </dgm:t>
    </dgm:pt>
    <dgm:pt modelId="{CB7A15BF-CACC-4288-9F03-0748B3029E58}" type="pres">
      <dgm:prSet presAssocID="{A3E6DD0F-28B8-4B17-9700-7973FFB37229}" presName="sibTrans" presStyleLbl="sibTrans2D1" presStyleIdx="0" presStyleCnt="5"/>
      <dgm:spPr/>
      <dgm:t>
        <a:bodyPr/>
        <a:lstStyle/>
        <a:p>
          <a:endParaRPr lang="en-US"/>
        </a:p>
      </dgm:t>
    </dgm:pt>
    <dgm:pt modelId="{252DC97D-0B1B-48FE-BFBC-6D85FA1E13AC}" type="pres">
      <dgm:prSet presAssocID="{A3E6DD0F-28B8-4B17-9700-7973FFB37229}" presName="connectorText" presStyleLbl="sibTrans2D1" presStyleIdx="0" presStyleCnt="5"/>
      <dgm:spPr/>
      <dgm:t>
        <a:bodyPr/>
        <a:lstStyle/>
        <a:p>
          <a:endParaRPr lang="en-US"/>
        </a:p>
      </dgm:t>
    </dgm:pt>
    <dgm:pt modelId="{3002A1B0-8B95-4279-BC2A-BBDE990C02CB}" type="pres">
      <dgm:prSet presAssocID="{95B0CE9B-66D6-40BC-978D-B1CFE36F3797}" presName="node" presStyleLbl="node1" presStyleIdx="1" presStyleCnt="6">
        <dgm:presLayoutVars>
          <dgm:bulletEnabled val="1"/>
        </dgm:presLayoutVars>
      </dgm:prSet>
      <dgm:spPr/>
      <dgm:t>
        <a:bodyPr/>
        <a:lstStyle/>
        <a:p>
          <a:endParaRPr lang="en-US"/>
        </a:p>
      </dgm:t>
    </dgm:pt>
    <dgm:pt modelId="{591BD788-9FC0-439D-91B0-F808A02EAE0E}" type="pres">
      <dgm:prSet presAssocID="{A93C49BB-FEBF-4045-81B7-3DF441EAE5E7}" presName="sibTrans" presStyleLbl="sibTrans2D1" presStyleIdx="1" presStyleCnt="5"/>
      <dgm:spPr/>
      <dgm:t>
        <a:bodyPr/>
        <a:lstStyle/>
        <a:p>
          <a:endParaRPr lang="en-US"/>
        </a:p>
      </dgm:t>
    </dgm:pt>
    <dgm:pt modelId="{3662D5B5-2F22-49F1-AC28-0BA11096917A}" type="pres">
      <dgm:prSet presAssocID="{A93C49BB-FEBF-4045-81B7-3DF441EAE5E7}" presName="connectorText" presStyleLbl="sibTrans2D1" presStyleIdx="1" presStyleCnt="5"/>
      <dgm:spPr/>
      <dgm:t>
        <a:bodyPr/>
        <a:lstStyle/>
        <a:p>
          <a:endParaRPr lang="en-US"/>
        </a:p>
      </dgm:t>
    </dgm:pt>
    <dgm:pt modelId="{D185BD87-87C2-4636-8EF3-4EF1BCE9862E}" type="pres">
      <dgm:prSet presAssocID="{234B6EB6-17E1-41BE-B549-23080EC58EDD}" presName="node" presStyleLbl="node1" presStyleIdx="2" presStyleCnt="6">
        <dgm:presLayoutVars>
          <dgm:bulletEnabled val="1"/>
        </dgm:presLayoutVars>
      </dgm:prSet>
      <dgm:spPr/>
      <dgm:t>
        <a:bodyPr/>
        <a:lstStyle/>
        <a:p>
          <a:endParaRPr lang="en-US"/>
        </a:p>
      </dgm:t>
    </dgm:pt>
    <dgm:pt modelId="{B9D30318-D756-4AC2-BDCE-37F14755E064}" type="pres">
      <dgm:prSet presAssocID="{F387AEFD-1A09-4ED6-A77D-6ACEEEFCDCE0}" presName="sibTrans" presStyleLbl="sibTrans2D1" presStyleIdx="2" presStyleCnt="5"/>
      <dgm:spPr/>
      <dgm:t>
        <a:bodyPr/>
        <a:lstStyle/>
        <a:p>
          <a:endParaRPr lang="en-US"/>
        </a:p>
      </dgm:t>
    </dgm:pt>
    <dgm:pt modelId="{6DE9A7B7-991F-4F6D-9DDB-561E901A59CC}" type="pres">
      <dgm:prSet presAssocID="{F387AEFD-1A09-4ED6-A77D-6ACEEEFCDCE0}" presName="connectorText" presStyleLbl="sibTrans2D1" presStyleIdx="2" presStyleCnt="5"/>
      <dgm:spPr/>
      <dgm:t>
        <a:bodyPr/>
        <a:lstStyle/>
        <a:p>
          <a:endParaRPr lang="en-US"/>
        </a:p>
      </dgm:t>
    </dgm:pt>
    <dgm:pt modelId="{8D8C8E87-8D5B-41A1-83EE-9E82B4CA8D08}" type="pres">
      <dgm:prSet presAssocID="{05C36024-384A-44BB-B882-689B47E6F213}" presName="node" presStyleLbl="node1" presStyleIdx="3" presStyleCnt="6">
        <dgm:presLayoutVars>
          <dgm:bulletEnabled val="1"/>
        </dgm:presLayoutVars>
      </dgm:prSet>
      <dgm:spPr/>
      <dgm:t>
        <a:bodyPr/>
        <a:lstStyle/>
        <a:p>
          <a:endParaRPr lang="en-US"/>
        </a:p>
      </dgm:t>
    </dgm:pt>
    <dgm:pt modelId="{E12208C0-8F8F-4D7A-9215-D7D3CE12A312}" type="pres">
      <dgm:prSet presAssocID="{6F134222-9E54-4EF5-9A4C-A09CB3F1E361}" presName="sibTrans" presStyleLbl="sibTrans2D1" presStyleIdx="3" presStyleCnt="5"/>
      <dgm:spPr/>
      <dgm:t>
        <a:bodyPr/>
        <a:lstStyle/>
        <a:p>
          <a:endParaRPr lang="en-US"/>
        </a:p>
      </dgm:t>
    </dgm:pt>
    <dgm:pt modelId="{1D231D4E-8D35-4962-8CF8-7E4270D40138}" type="pres">
      <dgm:prSet presAssocID="{6F134222-9E54-4EF5-9A4C-A09CB3F1E361}" presName="connectorText" presStyleLbl="sibTrans2D1" presStyleIdx="3" presStyleCnt="5"/>
      <dgm:spPr/>
      <dgm:t>
        <a:bodyPr/>
        <a:lstStyle/>
        <a:p>
          <a:endParaRPr lang="en-US"/>
        </a:p>
      </dgm:t>
    </dgm:pt>
    <dgm:pt modelId="{61D4F897-9C6C-409F-80D1-C8FE4F467CB9}" type="pres">
      <dgm:prSet presAssocID="{F28853DD-7514-4DEF-A806-06FBAA083E53}" presName="node" presStyleLbl="node1" presStyleIdx="4" presStyleCnt="6" custLinFactNeighborX="-3654" custLinFactNeighborY="-12906">
        <dgm:presLayoutVars>
          <dgm:bulletEnabled val="1"/>
        </dgm:presLayoutVars>
      </dgm:prSet>
      <dgm:spPr/>
      <dgm:t>
        <a:bodyPr/>
        <a:lstStyle/>
        <a:p>
          <a:endParaRPr lang="en-US"/>
        </a:p>
      </dgm:t>
    </dgm:pt>
    <dgm:pt modelId="{6F319AD7-2430-4849-9D58-BFED983A6FEA}" type="pres">
      <dgm:prSet presAssocID="{71C44228-BB3E-4CF1-89F0-214511F4F7D1}" presName="sibTrans" presStyleLbl="sibTrans2D1" presStyleIdx="4" presStyleCnt="5"/>
      <dgm:spPr/>
      <dgm:t>
        <a:bodyPr/>
        <a:lstStyle/>
        <a:p>
          <a:endParaRPr lang="en-US"/>
        </a:p>
      </dgm:t>
    </dgm:pt>
    <dgm:pt modelId="{AF284781-A28A-4BA7-854B-74AEBAF9341C}" type="pres">
      <dgm:prSet presAssocID="{71C44228-BB3E-4CF1-89F0-214511F4F7D1}" presName="connectorText" presStyleLbl="sibTrans2D1" presStyleIdx="4" presStyleCnt="5"/>
      <dgm:spPr/>
      <dgm:t>
        <a:bodyPr/>
        <a:lstStyle/>
        <a:p>
          <a:endParaRPr lang="en-US"/>
        </a:p>
      </dgm:t>
    </dgm:pt>
    <dgm:pt modelId="{4CA50613-76E2-40DD-A862-710C8402A941}" type="pres">
      <dgm:prSet presAssocID="{1DC72472-E2D1-4587-87CB-B171B10DD339}" presName="node" presStyleLbl="node1" presStyleIdx="5" presStyleCnt="6">
        <dgm:presLayoutVars>
          <dgm:bulletEnabled val="1"/>
        </dgm:presLayoutVars>
      </dgm:prSet>
      <dgm:spPr/>
      <dgm:t>
        <a:bodyPr/>
        <a:lstStyle/>
        <a:p>
          <a:endParaRPr lang="en-US"/>
        </a:p>
      </dgm:t>
    </dgm:pt>
  </dgm:ptLst>
  <dgm:cxnLst>
    <dgm:cxn modelId="{C0D00B51-15D0-4AAC-8B5B-4D6D4B78C7A7}" srcId="{95B0CE9B-66D6-40BC-978D-B1CFE36F3797}" destId="{CB121F5C-0EB2-41E7-B3D3-C09620E340C0}" srcOrd="1" destOrd="0" parTransId="{CF683AC0-7CF1-4C40-909C-14AF5EB15A7B}" sibTransId="{CC6BFD16-0A76-4B58-BBC3-72CC4B82A4E2}"/>
    <dgm:cxn modelId="{87AD52FB-04BA-4E99-8A68-0F96D0822593}" type="presOf" srcId="{234B6EB6-17E1-41BE-B549-23080EC58EDD}" destId="{D185BD87-87C2-4636-8EF3-4EF1BCE9862E}" srcOrd="0" destOrd="0" presId="urn:microsoft.com/office/officeart/2005/8/layout/process5"/>
    <dgm:cxn modelId="{0F06F8CE-1237-4433-8997-D56FCDC25C61}" srcId="{234B6EB6-17E1-41BE-B549-23080EC58EDD}" destId="{49446414-36C7-49A6-8338-93255AD587DF}" srcOrd="0" destOrd="0" parTransId="{9A603694-260A-40EF-B6FE-EB23194A3D22}" sibTransId="{291F669D-C88C-4F39-9AF0-143596D3CB01}"/>
    <dgm:cxn modelId="{0D43B720-D776-4952-A1DF-BA1211BB6D26}" type="presOf" srcId="{A93C49BB-FEBF-4045-81B7-3DF441EAE5E7}" destId="{3662D5B5-2F22-49F1-AC28-0BA11096917A}" srcOrd="1" destOrd="0" presId="urn:microsoft.com/office/officeart/2005/8/layout/process5"/>
    <dgm:cxn modelId="{21E50B92-03AF-4D18-BC76-AAEF235C13AA}" srcId="{6E7955D2-2C55-4FAE-BBC4-5EF9B4C0FAC5}" destId="{16685FF9-53E6-4195-BE32-26C3E1D05DA3}" srcOrd="0" destOrd="0" parTransId="{D4258DE7-4E77-4092-96F9-0B9631D5C610}" sibTransId="{A3E6DD0F-28B8-4B17-9700-7973FFB37229}"/>
    <dgm:cxn modelId="{A7E0734A-04D8-45DA-87FE-F4A86C02D2A5}" srcId="{6E7955D2-2C55-4FAE-BBC4-5EF9B4C0FAC5}" destId="{234B6EB6-17E1-41BE-B549-23080EC58EDD}" srcOrd="2" destOrd="0" parTransId="{2198CF0F-481D-43BE-B781-5DB6184DB21D}" sibTransId="{F387AEFD-1A09-4ED6-A77D-6ACEEEFCDCE0}"/>
    <dgm:cxn modelId="{0717C617-9000-4280-93FF-B9A6CFB8CD54}" type="presOf" srcId="{93AD2C07-3D7E-4994-82D4-81046A727E28}" destId="{3002A1B0-8B95-4279-BC2A-BBDE990C02CB}" srcOrd="0" destOrd="1" presId="urn:microsoft.com/office/officeart/2005/8/layout/process5"/>
    <dgm:cxn modelId="{8A142954-47D2-4707-98F9-B4D8AE2BB6D7}" srcId="{05C36024-384A-44BB-B882-689B47E6F213}" destId="{AB2A8F80-655F-4D8B-AA55-3530305E431F}" srcOrd="0" destOrd="0" parTransId="{DEFEAEEB-E40F-4E0B-B6B3-4D225317CBDC}" sibTransId="{0648C3EC-D85E-4DBA-94EC-3E04294FCC74}"/>
    <dgm:cxn modelId="{11451907-1A5A-474C-8FAB-9D78293DD29D}" type="presOf" srcId="{95B0CE9B-66D6-40BC-978D-B1CFE36F3797}" destId="{3002A1B0-8B95-4279-BC2A-BBDE990C02CB}" srcOrd="0" destOrd="0" presId="urn:microsoft.com/office/officeart/2005/8/layout/process5"/>
    <dgm:cxn modelId="{5897BB39-3DFD-47FB-982A-41C9D5EEB364}" srcId="{6E7955D2-2C55-4FAE-BBC4-5EF9B4C0FAC5}" destId="{1DC72472-E2D1-4587-87CB-B171B10DD339}" srcOrd="5" destOrd="0" parTransId="{168C5D82-4304-4B97-9C3B-366308619085}" sibTransId="{C0A22EE4-4899-41D1-8CB2-648FFE673E7A}"/>
    <dgm:cxn modelId="{EF26B6A0-CD41-4B77-8B4A-0C246A569D4C}" type="presOf" srcId="{F387AEFD-1A09-4ED6-A77D-6ACEEEFCDCE0}" destId="{6DE9A7B7-991F-4F6D-9DDB-561E901A59CC}" srcOrd="1" destOrd="0" presId="urn:microsoft.com/office/officeart/2005/8/layout/process5"/>
    <dgm:cxn modelId="{F18EA36E-F029-40F9-AB5E-EE56D6E25C26}" type="presOf" srcId="{05C36024-384A-44BB-B882-689B47E6F213}" destId="{8D8C8E87-8D5B-41A1-83EE-9E82B4CA8D08}" srcOrd="0" destOrd="0" presId="urn:microsoft.com/office/officeart/2005/8/layout/process5"/>
    <dgm:cxn modelId="{97668155-2C5C-45C3-814F-816782B86A92}" type="presOf" srcId="{CB121F5C-0EB2-41E7-B3D3-C09620E340C0}" destId="{3002A1B0-8B95-4279-BC2A-BBDE990C02CB}" srcOrd="0" destOrd="2" presId="urn:microsoft.com/office/officeart/2005/8/layout/process5"/>
    <dgm:cxn modelId="{D718E01A-834E-468C-9022-A2B6920ECEED}" srcId="{95B0CE9B-66D6-40BC-978D-B1CFE36F3797}" destId="{93AD2C07-3D7E-4994-82D4-81046A727E28}" srcOrd="0" destOrd="0" parTransId="{70FD1DE0-C06F-40F0-8319-E369B19DCE76}" sibTransId="{E7F79C5B-203F-48E4-9F69-A80BB76E98BC}"/>
    <dgm:cxn modelId="{4DD51CB7-C913-4173-9208-E6743D300062}" type="presOf" srcId="{71C44228-BB3E-4CF1-89F0-214511F4F7D1}" destId="{6F319AD7-2430-4849-9D58-BFED983A6FEA}" srcOrd="0" destOrd="0" presId="urn:microsoft.com/office/officeart/2005/8/layout/process5"/>
    <dgm:cxn modelId="{414B2335-47E2-4788-AAB6-136D36435280}" type="presOf" srcId="{16685FF9-53E6-4195-BE32-26C3E1D05DA3}" destId="{987C444F-3E37-4F7F-B9C5-88A1D2362894}" srcOrd="0" destOrd="0" presId="urn:microsoft.com/office/officeart/2005/8/layout/process5"/>
    <dgm:cxn modelId="{2DD94F65-5FA3-4F6E-A5B4-5209C763D79B}" type="presOf" srcId="{A3E6DD0F-28B8-4B17-9700-7973FFB37229}" destId="{CB7A15BF-CACC-4288-9F03-0748B3029E58}" srcOrd="0" destOrd="0" presId="urn:microsoft.com/office/officeart/2005/8/layout/process5"/>
    <dgm:cxn modelId="{391E560D-C874-4304-AB6E-66B275514C41}" type="presOf" srcId="{A3E6DD0F-28B8-4B17-9700-7973FFB37229}" destId="{252DC97D-0B1B-48FE-BFBC-6D85FA1E13AC}" srcOrd="1" destOrd="0" presId="urn:microsoft.com/office/officeart/2005/8/layout/process5"/>
    <dgm:cxn modelId="{8A7309D3-F64B-4164-AD7A-97BB7A2EB199}" type="presOf" srcId="{6E7955D2-2C55-4FAE-BBC4-5EF9B4C0FAC5}" destId="{3E32C42A-D947-4651-8FE4-DD1B46D07337}" srcOrd="0" destOrd="0" presId="urn:microsoft.com/office/officeart/2005/8/layout/process5"/>
    <dgm:cxn modelId="{B0AE333F-0077-4CDC-A8AE-BDFCFF56FC4D}" type="presOf" srcId="{1DC72472-E2D1-4587-87CB-B171B10DD339}" destId="{4CA50613-76E2-40DD-A862-710C8402A941}" srcOrd="0" destOrd="0" presId="urn:microsoft.com/office/officeart/2005/8/layout/process5"/>
    <dgm:cxn modelId="{1A844FA4-04B4-411E-B9A9-3BA108C0EE3A}" type="presOf" srcId="{6F134222-9E54-4EF5-9A4C-A09CB3F1E361}" destId="{E12208C0-8F8F-4D7A-9215-D7D3CE12A312}" srcOrd="0" destOrd="0" presId="urn:microsoft.com/office/officeart/2005/8/layout/process5"/>
    <dgm:cxn modelId="{2856333E-A702-4667-A80D-A1505C707FDF}" srcId="{6E7955D2-2C55-4FAE-BBC4-5EF9B4C0FAC5}" destId="{05C36024-384A-44BB-B882-689B47E6F213}" srcOrd="3" destOrd="0" parTransId="{7078785F-7E55-4EE1-A0BB-24FF08F974C9}" sibTransId="{6F134222-9E54-4EF5-9A4C-A09CB3F1E361}"/>
    <dgm:cxn modelId="{6DFBBA60-C427-4F3E-A183-7710CF8A9904}" type="presOf" srcId="{49446414-36C7-49A6-8338-93255AD587DF}" destId="{D185BD87-87C2-4636-8EF3-4EF1BCE9862E}" srcOrd="0" destOrd="1" presId="urn:microsoft.com/office/officeart/2005/8/layout/process5"/>
    <dgm:cxn modelId="{F9040148-4961-45CB-BABF-1C218885546D}" srcId="{6E7955D2-2C55-4FAE-BBC4-5EF9B4C0FAC5}" destId="{95B0CE9B-66D6-40BC-978D-B1CFE36F3797}" srcOrd="1" destOrd="0" parTransId="{AB405451-4134-4C4F-A0FA-BD28A55E6775}" sibTransId="{A93C49BB-FEBF-4045-81B7-3DF441EAE5E7}"/>
    <dgm:cxn modelId="{6BE1B938-D755-4416-9FFF-7468144181D7}" type="presOf" srcId="{6F134222-9E54-4EF5-9A4C-A09CB3F1E361}" destId="{1D231D4E-8D35-4962-8CF8-7E4270D40138}" srcOrd="1" destOrd="0" presId="urn:microsoft.com/office/officeart/2005/8/layout/process5"/>
    <dgm:cxn modelId="{BAD950D3-0983-41A2-B4D7-8BA028007B2E}" type="presOf" srcId="{AB2A8F80-655F-4D8B-AA55-3530305E431F}" destId="{8D8C8E87-8D5B-41A1-83EE-9E82B4CA8D08}" srcOrd="0" destOrd="1" presId="urn:microsoft.com/office/officeart/2005/8/layout/process5"/>
    <dgm:cxn modelId="{C881B4E7-4677-4FA2-8E20-2A238E7C9104}" type="presOf" srcId="{F28853DD-7514-4DEF-A806-06FBAA083E53}" destId="{61D4F897-9C6C-409F-80D1-C8FE4F467CB9}" srcOrd="0" destOrd="0" presId="urn:microsoft.com/office/officeart/2005/8/layout/process5"/>
    <dgm:cxn modelId="{7BA216F5-E538-4EF7-908A-B6831B15493B}" type="presOf" srcId="{F387AEFD-1A09-4ED6-A77D-6ACEEEFCDCE0}" destId="{B9D30318-D756-4AC2-BDCE-37F14755E064}" srcOrd="0" destOrd="0" presId="urn:microsoft.com/office/officeart/2005/8/layout/process5"/>
    <dgm:cxn modelId="{6C5DE6D7-A428-4E53-8E9E-048A919D3827}" type="presOf" srcId="{A93C49BB-FEBF-4045-81B7-3DF441EAE5E7}" destId="{591BD788-9FC0-439D-91B0-F808A02EAE0E}" srcOrd="0" destOrd="0" presId="urn:microsoft.com/office/officeart/2005/8/layout/process5"/>
    <dgm:cxn modelId="{4CA534DD-3A8C-4CBF-9D25-1E7F1B4AD777}" type="presOf" srcId="{71C44228-BB3E-4CF1-89F0-214511F4F7D1}" destId="{AF284781-A28A-4BA7-854B-74AEBAF9341C}" srcOrd="1" destOrd="0" presId="urn:microsoft.com/office/officeart/2005/8/layout/process5"/>
    <dgm:cxn modelId="{45694F1F-F89C-4078-B0B3-8B1BF8D3B0B9}" srcId="{6E7955D2-2C55-4FAE-BBC4-5EF9B4C0FAC5}" destId="{F28853DD-7514-4DEF-A806-06FBAA083E53}" srcOrd="4" destOrd="0" parTransId="{6B51F7E5-DEEC-495C-9B6C-472E858C50DA}" sibTransId="{71C44228-BB3E-4CF1-89F0-214511F4F7D1}"/>
    <dgm:cxn modelId="{76B15762-0109-4E27-8328-2EDBA8E0870C}" type="presParOf" srcId="{3E32C42A-D947-4651-8FE4-DD1B46D07337}" destId="{987C444F-3E37-4F7F-B9C5-88A1D2362894}" srcOrd="0" destOrd="0" presId="urn:microsoft.com/office/officeart/2005/8/layout/process5"/>
    <dgm:cxn modelId="{2E2C2049-35C0-4051-A5C6-77C9D78AFC4C}" type="presParOf" srcId="{3E32C42A-D947-4651-8FE4-DD1B46D07337}" destId="{CB7A15BF-CACC-4288-9F03-0748B3029E58}" srcOrd="1" destOrd="0" presId="urn:microsoft.com/office/officeart/2005/8/layout/process5"/>
    <dgm:cxn modelId="{23AA1A38-E8C9-4930-8C0D-D23D80C96009}" type="presParOf" srcId="{CB7A15BF-CACC-4288-9F03-0748B3029E58}" destId="{252DC97D-0B1B-48FE-BFBC-6D85FA1E13AC}" srcOrd="0" destOrd="0" presId="urn:microsoft.com/office/officeart/2005/8/layout/process5"/>
    <dgm:cxn modelId="{D446B607-E5F7-499E-A8ED-22314D628F7E}" type="presParOf" srcId="{3E32C42A-D947-4651-8FE4-DD1B46D07337}" destId="{3002A1B0-8B95-4279-BC2A-BBDE990C02CB}" srcOrd="2" destOrd="0" presId="urn:microsoft.com/office/officeart/2005/8/layout/process5"/>
    <dgm:cxn modelId="{6F5040E2-8E0C-403D-8666-2EF9426271B1}" type="presParOf" srcId="{3E32C42A-D947-4651-8FE4-DD1B46D07337}" destId="{591BD788-9FC0-439D-91B0-F808A02EAE0E}" srcOrd="3" destOrd="0" presId="urn:microsoft.com/office/officeart/2005/8/layout/process5"/>
    <dgm:cxn modelId="{DAA6E8B3-3787-482D-89E7-F8398591660B}" type="presParOf" srcId="{591BD788-9FC0-439D-91B0-F808A02EAE0E}" destId="{3662D5B5-2F22-49F1-AC28-0BA11096917A}" srcOrd="0" destOrd="0" presId="urn:microsoft.com/office/officeart/2005/8/layout/process5"/>
    <dgm:cxn modelId="{A07D338B-D51B-4290-91C9-AED5959C28CA}" type="presParOf" srcId="{3E32C42A-D947-4651-8FE4-DD1B46D07337}" destId="{D185BD87-87C2-4636-8EF3-4EF1BCE9862E}" srcOrd="4" destOrd="0" presId="urn:microsoft.com/office/officeart/2005/8/layout/process5"/>
    <dgm:cxn modelId="{83A19519-8151-4636-8EE3-9EF14519595B}" type="presParOf" srcId="{3E32C42A-D947-4651-8FE4-DD1B46D07337}" destId="{B9D30318-D756-4AC2-BDCE-37F14755E064}" srcOrd="5" destOrd="0" presId="urn:microsoft.com/office/officeart/2005/8/layout/process5"/>
    <dgm:cxn modelId="{015DF901-DAC5-4DFB-BA8F-0F2160E4661F}" type="presParOf" srcId="{B9D30318-D756-4AC2-BDCE-37F14755E064}" destId="{6DE9A7B7-991F-4F6D-9DDB-561E901A59CC}" srcOrd="0" destOrd="0" presId="urn:microsoft.com/office/officeart/2005/8/layout/process5"/>
    <dgm:cxn modelId="{ECAF2EA6-7969-479F-8109-C040CA5EB3E7}" type="presParOf" srcId="{3E32C42A-D947-4651-8FE4-DD1B46D07337}" destId="{8D8C8E87-8D5B-41A1-83EE-9E82B4CA8D08}" srcOrd="6" destOrd="0" presId="urn:microsoft.com/office/officeart/2005/8/layout/process5"/>
    <dgm:cxn modelId="{0BF8D014-9E29-49DA-9C5E-A436420EE30D}" type="presParOf" srcId="{3E32C42A-D947-4651-8FE4-DD1B46D07337}" destId="{E12208C0-8F8F-4D7A-9215-D7D3CE12A312}" srcOrd="7" destOrd="0" presId="urn:microsoft.com/office/officeart/2005/8/layout/process5"/>
    <dgm:cxn modelId="{6FF7188A-30B5-4F00-9EA0-C22ECA9524FF}" type="presParOf" srcId="{E12208C0-8F8F-4D7A-9215-D7D3CE12A312}" destId="{1D231D4E-8D35-4962-8CF8-7E4270D40138}" srcOrd="0" destOrd="0" presId="urn:microsoft.com/office/officeart/2005/8/layout/process5"/>
    <dgm:cxn modelId="{AA73FB89-1F0D-4BE7-9542-7504E63E2EAF}" type="presParOf" srcId="{3E32C42A-D947-4651-8FE4-DD1B46D07337}" destId="{61D4F897-9C6C-409F-80D1-C8FE4F467CB9}" srcOrd="8" destOrd="0" presId="urn:microsoft.com/office/officeart/2005/8/layout/process5"/>
    <dgm:cxn modelId="{83152F51-D2D6-4108-9144-CD9E4A50BA7C}" type="presParOf" srcId="{3E32C42A-D947-4651-8FE4-DD1B46D07337}" destId="{6F319AD7-2430-4849-9D58-BFED983A6FEA}" srcOrd="9" destOrd="0" presId="urn:microsoft.com/office/officeart/2005/8/layout/process5"/>
    <dgm:cxn modelId="{756EAD07-E5CC-4A49-A801-325A2D19D482}" type="presParOf" srcId="{6F319AD7-2430-4849-9D58-BFED983A6FEA}" destId="{AF284781-A28A-4BA7-854B-74AEBAF9341C}" srcOrd="0" destOrd="0" presId="urn:microsoft.com/office/officeart/2005/8/layout/process5"/>
    <dgm:cxn modelId="{6E59441E-0909-49E8-92E4-1C692D43D82A}" type="presParOf" srcId="{3E32C42A-D947-4651-8FE4-DD1B46D07337}" destId="{4CA50613-76E2-40DD-A862-710C8402A941}"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C444F-3E37-4F7F-B9C5-88A1D2362894}">
      <dsp:nvSpPr>
        <dsp:cNvPr id="0" name=""/>
        <dsp:cNvSpPr/>
      </dsp:nvSpPr>
      <dsp:spPr>
        <a:xfrm>
          <a:off x="1295876" y="2103"/>
          <a:ext cx="1968103" cy="118086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Classroom 36 hours </a:t>
          </a:r>
          <a:endParaRPr lang="en-US" sz="2400" kern="1200" dirty="0"/>
        </a:p>
      </dsp:txBody>
      <dsp:txXfrm>
        <a:off x="1330462" y="36689"/>
        <a:ext cx="1898931" cy="1111689"/>
      </dsp:txXfrm>
    </dsp:sp>
    <dsp:sp modelId="{CB7A15BF-CACC-4288-9F03-0748B3029E58}">
      <dsp:nvSpPr>
        <dsp:cNvPr id="0" name=""/>
        <dsp:cNvSpPr/>
      </dsp:nvSpPr>
      <dsp:spPr>
        <a:xfrm>
          <a:off x="3437172" y="348489"/>
          <a:ext cx="417237" cy="4880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3437172" y="446107"/>
        <a:ext cx="292066" cy="292853"/>
      </dsp:txXfrm>
    </dsp:sp>
    <dsp:sp modelId="{3002A1B0-8B95-4279-BC2A-BBDE990C02CB}">
      <dsp:nvSpPr>
        <dsp:cNvPr id="0" name=""/>
        <dsp:cNvSpPr/>
      </dsp:nvSpPr>
      <dsp:spPr>
        <a:xfrm>
          <a:off x="4051220" y="2103"/>
          <a:ext cx="1968103" cy="118086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Earn a permit</a:t>
          </a:r>
          <a:endParaRPr lang="en-US" sz="1800" kern="1200" dirty="0"/>
        </a:p>
        <a:p>
          <a:pPr marL="171450" lvl="1" indent="-171450" algn="l" defTabSz="711200">
            <a:lnSpc>
              <a:spcPct val="90000"/>
            </a:lnSpc>
            <a:spcBef>
              <a:spcPct val="0"/>
            </a:spcBef>
            <a:spcAft>
              <a:spcPct val="15000"/>
            </a:spcAft>
            <a:buChar char="••"/>
          </a:pPr>
          <a:r>
            <a:rPr lang="en-US" sz="1600" kern="1200" dirty="0" smtClean="0"/>
            <a:t>Pay fees, pass exam, bring documents, etc.</a:t>
          </a:r>
          <a:endParaRPr lang="en-US" sz="1600" kern="1200" dirty="0"/>
        </a:p>
        <a:p>
          <a:pPr marL="228600" lvl="1" indent="-228600" algn="l" defTabSz="1066800">
            <a:lnSpc>
              <a:spcPct val="90000"/>
            </a:lnSpc>
            <a:spcBef>
              <a:spcPct val="0"/>
            </a:spcBef>
            <a:spcAft>
              <a:spcPct val="15000"/>
            </a:spcAft>
            <a:buChar char="••"/>
          </a:pPr>
          <a:endParaRPr lang="en-US" sz="2400" kern="1200" dirty="0"/>
        </a:p>
      </dsp:txBody>
      <dsp:txXfrm>
        <a:off x="4085806" y="36689"/>
        <a:ext cx="1898931" cy="1111689"/>
      </dsp:txXfrm>
    </dsp:sp>
    <dsp:sp modelId="{591BD788-9FC0-439D-91B0-F808A02EAE0E}">
      <dsp:nvSpPr>
        <dsp:cNvPr id="0" name=""/>
        <dsp:cNvSpPr/>
      </dsp:nvSpPr>
      <dsp:spPr>
        <a:xfrm rot="5400000">
          <a:off x="4826653" y="1320732"/>
          <a:ext cx="417237" cy="4880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rot="-5400000">
        <a:off x="4888846" y="1356158"/>
        <a:ext cx="292853" cy="292066"/>
      </dsp:txXfrm>
    </dsp:sp>
    <dsp:sp modelId="{D185BD87-87C2-4636-8EF3-4EF1BCE9862E}">
      <dsp:nvSpPr>
        <dsp:cNvPr id="0" name=""/>
        <dsp:cNvSpPr/>
      </dsp:nvSpPr>
      <dsp:spPr>
        <a:xfrm>
          <a:off x="4051220" y="1970206"/>
          <a:ext cx="1968103" cy="118086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Parent Seminar</a:t>
          </a:r>
          <a:endParaRPr lang="en-US" sz="2400" kern="1200" dirty="0"/>
        </a:p>
        <a:p>
          <a:pPr marL="228600" lvl="1" indent="-228600" algn="l" defTabSz="1066800">
            <a:lnSpc>
              <a:spcPct val="90000"/>
            </a:lnSpc>
            <a:spcBef>
              <a:spcPct val="0"/>
            </a:spcBef>
            <a:spcAft>
              <a:spcPct val="15000"/>
            </a:spcAft>
            <a:buChar char="••"/>
          </a:pPr>
          <a:endParaRPr lang="en-US" sz="2400" kern="1200" dirty="0"/>
        </a:p>
      </dsp:txBody>
      <dsp:txXfrm>
        <a:off x="4085806" y="2004792"/>
        <a:ext cx="1898931" cy="1111689"/>
      </dsp:txXfrm>
    </dsp:sp>
    <dsp:sp modelId="{B9D30318-D756-4AC2-BDCE-37F14755E064}">
      <dsp:nvSpPr>
        <dsp:cNvPr id="0" name=""/>
        <dsp:cNvSpPr/>
      </dsp:nvSpPr>
      <dsp:spPr>
        <a:xfrm rot="10800000">
          <a:off x="3460789" y="2316592"/>
          <a:ext cx="417237" cy="4880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rot="10800000">
        <a:off x="3585960" y="2414210"/>
        <a:ext cx="292066" cy="292853"/>
      </dsp:txXfrm>
    </dsp:sp>
    <dsp:sp modelId="{8D8C8E87-8D5B-41A1-83EE-9E82B4CA8D08}">
      <dsp:nvSpPr>
        <dsp:cNvPr id="0" name=""/>
        <dsp:cNvSpPr/>
      </dsp:nvSpPr>
      <dsp:spPr>
        <a:xfrm>
          <a:off x="1295876" y="1970206"/>
          <a:ext cx="1968103" cy="118086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45 hours supervised driving </a:t>
          </a:r>
          <a:endParaRPr lang="en-US" sz="2400" kern="1200" dirty="0"/>
        </a:p>
        <a:p>
          <a:pPr marL="228600" lvl="1" indent="-228600" algn="l" defTabSz="1066800">
            <a:lnSpc>
              <a:spcPct val="90000"/>
            </a:lnSpc>
            <a:spcBef>
              <a:spcPct val="0"/>
            </a:spcBef>
            <a:spcAft>
              <a:spcPct val="15000"/>
            </a:spcAft>
            <a:buChar char="••"/>
          </a:pPr>
          <a:r>
            <a:rPr lang="en-US" sz="2400" kern="1200" smtClean="0"/>
            <a:t>Must hold permit for 9 months </a:t>
          </a:r>
          <a:endParaRPr lang="en-US" sz="2400" kern="1200" dirty="0"/>
        </a:p>
      </dsp:txBody>
      <dsp:txXfrm>
        <a:off x="1330462" y="2004792"/>
        <a:ext cx="1898931" cy="1111689"/>
      </dsp:txXfrm>
    </dsp:sp>
    <dsp:sp modelId="{E12208C0-8F8F-4D7A-9215-D7D3CE12A312}">
      <dsp:nvSpPr>
        <dsp:cNvPr id="0" name=""/>
        <dsp:cNvSpPr/>
      </dsp:nvSpPr>
      <dsp:spPr>
        <a:xfrm rot="5536088">
          <a:off x="2075983" y="3214920"/>
          <a:ext cx="336728" cy="4880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rot="-5400000">
        <a:off x="2099920" y="3290640"/>
        <a:ext cx="292853" cy="235710"/>
      </dsp:txXfrm>
    </dsp:sp>
    <dsp:sp modelId="{61D4F897-9C6C-409F-80D1-C8FE4F467CB9}">
      <dsp:nvSpPr>
        <dsp:cNvPr id="0" name=""/>
        <dsp:cNvSpPr/>
      </dsp:nvSpPr>
      <dsp:spPr>
        <a:xfrm>
          <a:off x="1223961" y="3785907"/>
          <a:ext cx="1968103" cy="118086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Behind the Wheel Training (7 and 7)</a:t>
          </a:r>
          <a:endParaRPr lang="en-US" sz="2000" kern="1200" dirty="0"/>
        </a:p>
      </dsp:txBody>
      <dsp:txXfrm>
        <a:off x="1258547" y="3820493"/>
        <a:ext cx="1898931" cy="1111689"/>
      </dsp:txXfrm>
    </dsp:sp>
    <dsp:sp modelId="{6F319AD7-2430-4849-9D58-BFED983A6FEA}">
      <dsp:nvSpPr>
        <dsp:cNvPr id="0" name=""/>
        <dsp:cNvSpPr/>
      </dsp:nvSpPr>
      <dsp:spPr>
        <a:xfrm rot="185131">
          <a:off x="3380748" y="4207800"/>
          <a:ext cx="456013" cy="4880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3380847" y="4301736"/>
        <a:ext cx="319209" cy="292853"/>
      </dsp:txXfrm>
    </dsp:sp>
    <dsp:sp modelId="{4CA50613-76E2-40DD-A862-710C8402A941}">
      <dsp:nvSpPr>
        <dsp:cNvPr id="0" name=""/>
        <dsp:cNvSpPr/>
      </dsp:nvSpPr>
      <dsp:spPr>
        <a:xfrm>
          <a:off x="4051220" y="3938309"/>
          <a:ext cx="1968103" cy="1180861"/>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Juvenile licensing ceremony</a:t>
          </a:r>
          <a:endParaRPr lang="en-US" sz="2400" kern="1200" dirty="0"/>
        </a:p>
      </dsp:txBody>
      <dsp:txXfrm>
        <a:off x="4085806" y="3972895"/>
        <a:ext cx="1898931" cy="1111689"/>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38DC35-506C-4931-A935-8C3DFE4EB7BA}" type="datetimeFigureOut">
              <a:rPr lang="en-US" smtClean="0"/>
              <a:t>10/4/2018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63D2A0-8884-43E3-82FF-B5EF8A0CBE08}" type="slidenum">
              <a:rPr lang="en-US" smtClean="0"/>
              <a:t>‹#›</a:t>
            </a:fld>
            <a:endParaRPr lang="en-US"/>
          </a:p>
        </p:txBody>
      </p:sp>
    </p:spTree>
    <p:extLst>
      <p:ext uri="{BB962C8B-B14F-4D97-AF65-F5344CB8AC3E}">
        <p14:creationId xmlns:p14="http://schemas.microsoft.com/office/powerpoint/2010/main" val="1390031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3D2A0-8884-43E3-82FF-B5EF8A0CBE08}" type="slidenum">
              <a:rPr lang="en-US" smtClean="0"/>
              <a:t>1</a:t>
            </a:fld>
            <a:endParaRPr lang="en-US"/>
          </a:p>
        </p:txBody>
      </p:sp>
    </p:spTree>
    <p:extLst>
      <p:ext uri="{BB962C8B-B14F-4D97-AF65-F5344CB8AC3E}">
        <p14:creationId xmlns:p14="http://schemas.microsoft.com/office/powerpoint/2010/main" val="325390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3D2A0-8884-43E3-82FF-B5EF8A0CBE08}" type="slidenum">
              <a:rPr lang="en-US" smtClean="0"/>
              <a:t>10</a:t>
            </a:fld>
            <a:endParaRPr lang="en-US"/>
          </a:p>
        </p:txBody>
      </p:sp>
    </p:spTree>
    <p:extLst>
      <p:ext uri="{BB962C8B-B14F-4D97-AF65-F5344CB8AC3E}">
        <p14:creationId xmlns:p14="http://schemas.microsoft.com/office/powerpoint/2010/main" val="3256985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are good programs. Nothing to indicate from this type of data what aspects of the Driver Education program are contributing to reducing crash risk. </a:t>
            </a:r>
          </a:p>
          <a:p>
            <a:endParaRPr lang="en-US" dirty="0"/>
          </a:p>
          <a:p>
            <a:r>
              <a:rPr lang="en-US" dirty="0" smtClean="0"/>
              <a:t>AHS having the highest attributed to # of students driving to school, driving in a more congested area, students who are not from ACPS fall in that category---can’t be certain though. </a:t>
            </a:r>
            <a:endParaRPr lang="en-US" dirty="0"/>
          </a:p>
        </p:txBody>
      </p:sp>
      <p:sp>
        <p:nvSpPr>
          <p:cNvPr id="4" name="Slide Number Placeholder 3"/>
          <p:cNvSpPr>
            <a:spLocks noGrp="1"/>
          </p:cNvSpPr>
          <p:nvPr>
            <p:ph type="sldNum" sz="quarter" idx="10"/>
          </p:nvPr>
        </p:nvSpPr>
        <p:spPr/>
        <p:txBody>
          <a:bodyPr/>
          <a:lstStyle/>
          <a:p>
            <a:fld id="{6C63D2A0-8884-43E3-82FF-B5EF8A0CBE08}" type="slidenum">
              <a:rPr lang="en-US" smtClean="0"/>
              <a:t>11</a:t>
            </a:fld>
            <a:endParaRPr lang="en-US"/>
          </a:p>
        </p:txBody>
      </p:sp>
    </p:spTree>
    <p:extLst>
      <p:ext uri="{BB962C8B-B14F-4D97-AF65-F5344CB8AC3E}">
        <p14:creationId xmlns:p14="http://schemas.microsoft.com/office/powerpoint/2010/main" val="3010074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Western has a range located behind the school and it doubles as a bus parking area and a school bus training area. It is marked with white lines for driver training and also yellow lines for bus parking. There is a small range tower for multi-car use. This means that an instructor will sit in the tower or be on the range while students are driving in the designated space. The students have </a:t>
            </a:r>
            <a:r>
              <a:rPr lang="en-US" dirty="0" err="1"/>
              <a:t>walkie</a:t>
            </a:r>
            <a:r>
              <a:rPr lang="en-US" dirty="0"/>
              <a:t> talkies to hear the instructors commands and another student in the car observing. They are able to coordinate training around the school bus departures in the afternoon with some difficulty. They offer some training during the school day, but they have very limited staff to do so. Cars are parked in designated spaces behind the school and close to the tower</a:t>
            </a:r>
            <a:r>
              <a:rPr lang="en-US" dirty="0" smtClean="0"/>
              <a:t>. There are 6 teachers assigned to WAHS.</a:t>
            </a:r>
            <a:endParaRPr lang="en-US" dirty="0"/>
          </a:p>
          <a:p>
            <a:endParaRPr lang="en-US" dirty="0"/>
          </a:p>
        </p:txBody>
      </p:sp>
      <p:sp>
        <p:nvSpPr>
          <p:cNvPr id="4" name="Slide Number Placeholder 3"/>
          <p:cNvSpPr>
            <a:spLocks noGrp="1"/>
          </p:cNvSpPr>
          <p:nvPr>
            <p:ph type="sldNum" sz="quarter" idx="10"/>
          </p:nvPr>
        </p:nvSpPr>
        <p:spPr/>
        <p:txBody>
          <a:bodyPr/>
          <a:lstStyle/>
          <a:p>
            <a:fld id="{6C63D2A0-8884-43E3-82FF-B5EF8A0CBE08}" type="slidenum">
              <a:rPr lang="en-US" smtClean="0"/>
              <a:t>12</a:t>
            </a:fld>
            <a:endParaRPr lang="en-US"/>
          </a:p>
        </p:txBody>
      </p:sp>
    </p:spTree>
    <p:extLst>
      <p:ext uri="{BB962C8B-B14F-4D97-AF65-F5344CB8AC3E}">
        <p14:creationId xmlns:p14="http://schemas.microsoft.com/office/powerpoint/2010/main" val="250884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Driver Education (classroom portion) required for those under 18</a:t>
            </a:r>
            <a:endParaRPr lang="en-US" dirty="0"/>
          </a:p>
        </p:txBody>
      </p:sp>
      <p:sp>
        <p:nvSpPr>
          <p:cNvPr id="4" name="Slide Number Placeholder 3"/>
          <p:cNvSpPr>
            <a:spLocks noGrp="1"/>
          </p:cNvSpPr>
          <p:nvPr>
            <p:ph type="sldNum" sz="quarter" idx="10"/>
          </p:nvPr>
        </p:nvSpPr>
        <p:spPr/>
        <p:txBody>
          <a:bodyPr/>
          <a:lstStyle/>
          <a:p>
            <a:fld id="{6C63D2A0-8884-43E3-82FF-B5EF8A0CBE08}" type="slidenum">
              <a:rPr lang="en-US" smtClean="0"/>
              <a:t>2</a:t>
            </a:fld>
            <a:endParaRPr lang="en-US"/>
          </a:p>
        </p:txBody>
      </p:sp>
    </p:spTree>
    <p:extLst>
      <p:ext uri="{BB962C8B-B14F-4D97-AF65-F5344CB8AC3E}">
        <p14:creationId xmlns:p14="http://schemas.microsoft.com/office/powerpoint/2010/main" val="2521535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**emphasize safety with second bullet—of students taking the BTW </a:t>
            </a:r>
            <a:r>
              <a:rPr lang="en-US" dirty="0" err="1" smtClean="0"/>
              <a:t>withus</a:t>
            </a:r>
            <a:r>
              <a:rPr lang="en-US" dirty="0" smtClean="0"/>
              <a:t> and before they turn 18. There </a:t>
            </a:r>
            <a:r>
              <a:rPr lang="en-US" dirty="0"/>
              <a:t>is nothing in VA Code or VDOE curriculum requiring that a multi-car range be used; however, if schools offer behind-the-wheel, a safe space is needed for the initial assessment of students and for students to practice specific skills like off-road recovery. </a:t>
            </a:r>
          </a:p>
          <a:p>
            <a:r>
              <a:rPr lang="en-US" u="sng" dirty="0" smtClean="0"/>
              <a:t>A </a:t>
            </a:r>
            <a:r>
              <a:rPr lang="en-US" u="sng" dirty="0"/>
              <a:t>multiple-car range (MCR) enables the driver education teacher, from a position outside of the vehicle using electronic or oral communication to teach and supervise several students simultaneously each of whom is operating a motor vehicle at an </a:t>
            </a:r>
            <a:r>
              <a:rPr lang="en-US" i="1" u="sng" dirty="0"/>
              <a:t>off-street facility specifically designed for this type of instruction</a:t>
            </a:r>
            <a:r>
              <a:rPr lang="en-US" u="sng" dirty="0"/>
              <a:t>.</a:t>
            </a:r>
            <a:r>
              <a:rPr lang="en-US" b="1" dirty="0"/>
              <a:t> </a:t>
            </a:r>
            <a:r>
              <a:rPr lang="en-US" dirty="0"/>
              <a:t>Range instruction provides basic </a:t>
            </a:r>
            <a:r>
              <a:rPr lang="en-US" i="1" dirty="0"/>
              <a:t>parking lot</a:t>
            </a:r>
            <a:r>
              <a:rPr lang="en-US" dirty="0"/>
              <a:t> skills, such as steering, stopping and accelerating, backing, parking, turning and managing intersecting traffic in a safe environment. </a:t>
            </a:r>
            <a:r>
              <a:rPr lang="en-US" u="sng" dirty="0"/>
              <a:t>The range is also the preferred environment to provide students with simulated emergency and basic evasive driving experiences, such as blocked lane, ABS braking, hydroplaning, and off-road recovery.</a:t>
            </a:r>
            <a:r>
              <a:rPr lang="en-US" dirty="0"/>
              <a:t> </a:t>
            </a:r>
            <a:r>
              <a:rPr lang="en-US" dirty="0" smtClean="0"/>
              <a:t>Albemarle </a:t>
            </a:r>
            <a:r>
              <a:rPr lang="en-US" dirty="0"/>
              <a:t>High School has the designated space that is the multi-car driving range located near </a:t>
            </a:r>
            <a:r>
              <a:rPr lang="en-US" dirty="0" err="1"/>
              <a:t>Jouett</a:t>
            </a:r>
            <a:r>
              <a:rPr lang="en-US" dirty="0"/>
              <a:t>.  It is fenced in and houses 14 Driver Education vehicles. </a:t>
            </a:r>
            <a:r>
              <a:rPr lang="en-US" dirty="0" smtClean="0"/>
              <a:t>9 teachers assigned. </a:t>
            </a:r>
            <a:r>
              <a:rPr lang="en-US" dirty="0"/>
              <a:t>The tower on-site also doubles as the office space for most of the Driver Education staff and as storage.  The lower floor of the tower has potential for development of a VR lab to provide simulation training.  The layout and current usage of AHS makes it challenging for an alternative range placement. The way that the front parking lot is laid out, the amount of traffic, and the proximity to Building Services and LEAD makes it difficult to repurpose any of the front lot for Driver’s Education instruction. The back parking lot might work as an alternative if it was painted and designated, but probably not in its current state.</a:t>
            </a:r>
          </a:p>
          <a:p>
            <a:endParaRPr lang="en-US" dirty="0"/>
          </a:p>
          <a:p>
            <a:endParaRPr lang="en-US" dirty="0"/>
          </a:p>
        </p:txBody>
      </p:sp>
      <p:sp>
        <p:nvSpPr>
          <p:cNvPr id="4" name="Slide Number Placeholder 3"/>
          <p:cNvSpPr>
            <a:spLocks noGrp="1"/>
          </p:cNvSpPr>
          <p:nvPr>
            <p:ph type="sldNum" sz="quarter" idx="10"/>
          </p:nvPr>
        </p:nvSpPr>
        <p:spPr/>
        <p:txBody>
          <a:bodyPr/>
          <a:lstStyle/>
          <a:p>
            <a:fld id="{6C63D2A0-8884-43E3-82FF-B5EF8A0CBE08}" type="slidenum">
              <a:rPr lang="en-US" smtClean="0"/>
              <a:t>3</a:t>
            </a:fld>
            <a:endParaRPr lang="en-US"/>
          </a:p>
        </p:txBody>
      </p:sp>
    </p:spTree>
    <p:extLst>
      <p:ext uri="{BB962C8B-B14F-4D97-AF65-F5344CB8AC3E}">
        <p14:creationId xmlns:p14="http://schemas.microsoft.com/office/powerpoint/2010/main" val="514812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extensive research into Driver Education in the early 90s showed little or no reduction in crashes per licensed driver, other means of influencing drivers were introduced. These are the GDL laws that include mandatory education but also restrict driving, restrict passengers, mandate supervised driving and things like that. </a:t>
            </a:r>
          </a:p>
          <a:p>
            <a:endParaRPr lang="en-US" dirty="0"/>
          </a:p>
          <a:p>
            <a:r>
              <a:rPr lang="en-US" dirty="0" smtClean="0"/>
              <a:t>Since 1996 there is a downward trend in teen licensing, possibly due to these GDL laws but also possibly due to economic reasons and less motivation to drive--as evidenced by national survey results. </a:t>
            </a:r>
            <a:endParaRPr lang="en-US" dirty="0"/>
          </a:p>
        </p:txBody>
      </p:sp>
      <p:sp>
        <p:nvSpPr>
          <p:cNvPr id="4" name="Slide Number Placeholder 3"/>
          <p:cNvSpPr>
            <a:spLocks noGrp="1"/>
          </p:cNvSpPr>
          <p:nvPr>
            <p:ph type="sldNum" sz="quarter" idx="10"/>
          </p:nvPr>
        </p:nvSpPr>
        <p:spPr/>
        <p:txBody>
          <a:bodyPr/>
          <a:lstStyle/>
          <a:p>
            <a:fld id="{6C63D2A0-8884-43E3-82FF-B5EF8A0CBE08}" type="slidenum">
              <a:rPr lang="en-US" smtClean="0"/>
              <a:t>4</a:t>
            </a:fld>
            <a:endParaRPr lang="en-US"/>
          </a:p>
        </p:txBody>
      </p:sp>
    </p:spTree>
    <p:extLst>
      <p:ext uri="{BB962C8B-B14F-4D97-AF65-F5344CB8AC3E}">
        <p14:creationId xmlns:p14="http://schemas.microsoft.com/office/powerpoint/2010/main" val="1181507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evaluation is attempting to provide a picture of the participation data for the aspects of the program that the schools participate in—classroom and BTW. The data is fairly accurate at the start because most students take the 36 hours of classroom driver education in Health and PE II which is a required course. Some students take Health and PE II online and then must take driver education in a different medium—either online or in summer school or through another provider. </a:t>
            </a:r>
            <a:endParaRPr lang="en-US" dirty="0"/>
          </a:p>
          <a:p>
            <a:endParaRPr lang="en-US" dirty="0" smtClean="0"/>
          </a:p>
          <a:p>
            <a:r>
              <a:rPr lang="en-US" dirty="0" smtClean="0"/>
              <a:t>Next, students must earn a permit, their parent must attend a parent seminar, and students must at least begin their supervised driving before they attend behind the wheel. After completing behind they wheel, they can earn a permanent license when they have held their permit for 9 months and they attend a licensing ceremony in person. Lack of interest, economic barriers, and potential other reasons may impact student motivation or ability to even reach the BTW course. This data will try to glean some suggestions but should not be taken as absolute. The survey sent to parents and students this fall suggest that students not earning a permit is the primary reason for the lack of progression to behind the wheel. (43% students say not earned permit; 38% parents) 2 students indicated cost and 44 parents indicated cost </a:t>
            </a:r>
            <a:endParaRPr lang="en-US" dirty="0"/>
          </a:p>
        </p:txBody>
      </p:sp>
      <p:sp>
        <p:nvSpPr>
          <p:cNvPr id="4" name="Slide Number Placeholder 3"/>
          <p:cNvSpPr>
            <a:spLocks noGrp="1"/>
          </p:cNvSpPr>
          <p:nvPr>
            <p:ph type="sldNum" sz="quarter" idx="10"/>
          </p:nvPr>
        </p:nvSpPr>
        <p:spPr/>
        <p:txBody>
          <a:bodyPr/>
          <a:lstStyle/>
          <a:p>
            <a:fld id="{6C63D2A0-8884-43E3-82FF-B5EF8A0CBE08}" type="slidenum">
              <a:rPr lang="en-US" smtClean="0"/>
              <a:t>5</a:t>
            </a:fld>
            <a:endParaRPr lang="en-US"/>
          </a:p>
        </p:txBody>
      </p:sp>
    </p:spTree>
    <p:extLst>
      <p:ext uri="{BB962C8B-B14F-4D97-AF65-F5344CB8AC3E}">
        <p14:creationId xmlns:p14="http://schemas.microsoft.com/office/powerpoint/2010/main" val="2425774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Economically disadvantaged students, Black students and English language learners participate in our program at the highest rates. Black and Hispanic students participate in the class more often than Asian, white, and multi-racial students do. The primary reason that students do not participate in the Health and PE II and therefore Driver Education is that they take the course online instead of in the classroom. The online Health and PE II course is free during the school year but it does not include Driver Education. Driver education must be taken at a cost if the online Health and PE II course is taken or it is not taken at all. </a:t>
            </a:r>
            <a:endParaRPr lang="en-US" dirty="0"/>
          </a:p>
        </p:txBody>
      </p:sp>
      <p:sp>
        <p:nvSpPr>
          <p:cNvPr id="4" name="Slide Number Placeholder 3"/>
          <p:cNvSpPr>
            <a:spLocks noGrp="1"/>
          </p:cNvSpPr>
          <p:nvPr>
            <p:ph type="sldNum" sz="quarter" idx="10"/>
          </p:nvPr>
        </p:nvSpPr>
        <p:spPr/>
        <p:txBody>
          <a:bodyPr/>
          <a:lstStyle/>
          <a:p>
            <a:fld id="{6C63D2A0-8884-43E3-82FF-B5EF8A0CBE08}" type="slidenum">
              <a:rPr lang="en-US" smtClean="0"/>
              <a:t>6</a:t>
            </a:fld>
            <a:endParaRPr lang="en-US"/>
          </a:p>
        </p:txBody>
      </p:sp>
    </p:spTree>
    <p:extLst>
      <p:ext uri="{BB962C8B-B14F-4D97-AF65-F5344CB8AC3E}">
        <p14:creationId xmlns:p14="http://schemas.microsoft.com/office/powerpoint/2010/main" val="1621197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3D2A0-8884-43E3-82FF-B5EF8A0CBE08}" type="slidenum">
              <a:rPr lang="en-US" smtClean="0"/>
              <a:t>7</a:t>
            </a:fld>
            <a:endParaRPr lang="en-US"/>
          </a:p>
        </p:txBody>
      </p:sp>
    </p:spTree>
    <p:extLst>
      <p:ext uri="{BB962C8B-B14F-4D97-AF65-F5344CB8AC3E}">
        <p14:creationId xmlns:p14="http://schemas.microsoft.com/office/powerpoint/2010/main" val="1441729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Crash data from VDOE means that they follow the students who Earn a license from the DMV in a certain time period (SY 2015-16). They follow them for one year (2016-17) and then they report out how many had crashes within the first 12 months.  The school that is annotated is from where they took the BTW portion of Driver Education. Of note, Albemarle HS trained at least one student from other high schools including MOHS, WAHS, Tandem, Orange County, homeschool students, Charlottesville High School, Blue Ridge School, Monroe (Greene), and Murray. </a:t>
            </a:r>
          </a:p>
          <a:p>
            <a:r>
              <a:rPr lang="en-US" dirty="0" smtClean="0"/>
              <a:t>We believe that there is an error in the coding for this year as we see much more in participation. </a:t>
            </a:r>
            <a:endParaRPr lang="en-US" dirty="0"/>
          </a:p>
        </p:txBody>
      </p:sp>
      <p:sp>
        <p:nvSpPr>
          <p:cNvPr id="4" name="Slide Number Placeholder 3"/>
          <p:cNvSpPr>
            <a:spLocks noGrp="1"/>
          </p:cNvSpPr>
          <p:nvPr>
            <p:ph type="sldNum" sz="quarter" idx="10"/>
          </p:nvPr>
        </p:nvSpPr>
        <p:spPr/>
        <p:txBody>
          <a:bodyPr/>
          <a:lstStyle/>
          <a:p>
            <a:fld id="{6C63D2A0-8884-43E3-82FF-B5EF8A0CBE08}" type="slidenum">
              <a:rPr lang="en-US" smtClean="0"/>
              <a:t>8</a:t>
            </a:fld>
            <a:endParaRPr lang="en-US"/>
          </a:p>
        </p:txBody>
      </p:sp>
    </p:spTree>
    <p:extLst>
      <p:ext uri="{BB962C8B-B14F-4D97-AF65-F5344CB8AC3E}">
        <p14:creationId xmlns:p14="http://schemas.microsoft.com/office/powerpoint/2010/main" val="4119671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3D2A0-8884-43E3-82FF-B5EF8A0CBE08}" type="slidenum">
              <a:rPr lang="en-US" smtClean="0"/>
              <a:t>9</a:t>
            </a:fld>
            <a:endParaRPr lang="en-US"/>
          </a:p>
        </p:txBody>
      </p:sp>
    </p:spTree>
    <p:extLst>
      <p:ext uri="{BB962C8B-B14F-4D97-AF65-F5344CB8AC3E}">
        <p14:creationId xmlns:p14="http://schemas.microsoft.com/office/powerpoint/2010/main" val="2815467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57025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14951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70632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11880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2">
                    <a:lumMod val="7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68590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80311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58234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41590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25693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6391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10/4/2018</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51694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smtClean="0"/>
              <a:pPr/>
              <a:t>10/4/2018</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1405833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Driver Education </a:t>
            </a:r>
            <a:endParaRPr lang="en-US" dirty="0"/>
          </a:p>
        </p:txBody>
      </p:sp>
      <p:sp>
        <p:nvSpPr>
          <p:cNvPr id="3" name="Subtitle 2"/>
          <p:cNvSpPr>
            <a:spLocks noGrp="1"/>
          </p:cNvSpPr>
          <p:nvPr>
            <p:ph type="subTitle" idx="1"/>
          </p:nvPr>
        </p:nvSpPr>
        <p:spPr/>
        <p:txBody>
          <a:bodyPr/>
          <a:lstStyle/>
          <a:p>
            <a:r>
              <a:rPr lang="en-US" dirty="0" smtClean="0"/>
              <a:t>Program Evaluation </a:t>
            </a:r>
            <a:endParaRPr lang="en-US" dirty="0"/>
          </a:p>
        </p:txBody>
      </p:sp>
    </p:spTree>
    <p:extLst>
      <p:ext uri="{BB962C8B-B14F-4D97-AF65-F5344CB8AC3E}">
        <p14:creationId xmlns:p14="http://schemas.microsoft.com/office/powerpoint/2010/main" val="29965079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Parent and Student Survey</a:t>
            </a:r>
            <a:endParaRPr lang="en-US" dirty="0"/>
          </a:p>
        </p:txBody>
      </p:sp>
      <p:sp>
        <p:nvSpPr>
          <p:cNvPr id="3" name="Content Placeholder 2"/>
          <p:cNvSpPr>
            <a:spLocks noGrp="1"/>
          </p:cNvSpPr>
          <p:nvPr>
            <p:ph idx="1"/>
          </p:nvPr>
        </p:nvSpPr>
        <p:spPr/>
        <p:txBody>
          <a:bodyPr/>
          <a:lstStyle/>
          <a:p>
            <a:r>
              <a:rPr lang="en-US" dirty="0" smtClean="0"/>
              <a:t>Survey sent to all sophomores, juniors, and seniors and their parents in September 2018</a:t>
            </a:r>
          </a:p>
          <a:p>
            <a:r>
              <a:rPr lang="en-US" dirty="0" smtClean="0"/>
              <a:t>69 student respondents and 813 parent respondents</a:t>
            </a:r>
          </a:p>
          <a:p>
            <a:r>
              <a:rPr lang="en-US" dirty="0" smtClean="0"/>
              <a:t>41% of students indicated that they had taken BTW with ACPS or an outside company and 49% of parents indicated the same</a:t>
            </a:r>
          </a:p>
          <a:p>
            <a:r>
              <a:rPr lang="en-US" dirty="0" smtClean="0"/>
              <a:t>43% of students indicated “I have not earned my permit” as the primary reason why they have not taken BTW; 38% of parents indicated the same</a:t>
            </a:r>
          </a:p>
          <a:p>
            <a:r>
              <a:rPr lang="en-US" dirty="0" smtClean="0"/>
              <a:t>Students and parents both answered schedule (“to accommodate my schedule”)  as the top reason for choosing either ACPS or an outside company for BTW</a:t>
            </a:r>
          </a:p>
          <a:p>
            <a:r>
              <a:rPr lang="en-US" dirty="0" smtClean="0"/>
              <a:t>11% of parent responders said “cost for behind-the-wheel” was the primary reason for the student not taking it</a:t>
            </a:r>
            <a:endParaRPr lang="en-US" dirty="0"/>
          </a:p>
        </p:txBody>
      </p:sp>
    </p:spTree>
    <p:extLst>
      <p:ext uri="{BB962C8B-B14F-4D97-AF65-F5344CB8AC3E}">
        <p14:creationId xmlns:p14="http://schemas.microsoft.com/office/powerpoint/2010/main" val="87483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Recommendations </a:t>
            </a:r>
            <a:endParaRPr lang="en-US" sz="2800" dirty="0"/>
          </a:p>
        </p:txBody>
      </p:sp>
      <p:sp>
        <p:nvSpPr>
          <p:cNvPr id="3" name="Content Placeholder 2"/>
          <p:cNvSpPr>
            <a:spLocks noGrp="1"/>
          </p:cNvSpPr>
          <p:nvPr>
            <p:ph idx="1"/>
          </p:nvPr>
        </p:nvSpPr>
        <p:spPr/>
        <p:txBody>
          <a:bodyPr/>
          <a:lstStyle/>
          <a:p>
            <a:r>
              <a:rPr lang="en-US" dirty="0" smtClean="0"/>
              <a:t>Ms. Waters-Wicks should review the strengths and opportunities provided from the staff interviews and survey results for potential program modifications</a:t>
            </a:r>
          </a:p>
          <a:p>
            <a:r>
              <a:rPr lang="en-US" dirty="0" smtClean="0"/>
              <a:t>Continue offering both the classroom and the behind-the-wheel  Driver Education instruction in our high schools</a:t>
            </a:r>
          </a:p>
          <a:p>
            <a:r>
              <a:rPr lang="en-US" dirty="0" smtClean="0"/>
              <a:t>Waive the fees in whole or in part for those students who cannot afford the fees</a:t>
            </a:r>
          </a:p>
          <a:p>
            <a:pPr lvl="1"/>
            <a:r>
              <a:rPr lang="en-US" dirty="0" smtClean="0"/>
              <a:t>Consider this for the behind-the-wheel tuition</a:t>
            </a:r>
          </a:p>
          <a:p>
            <a:pPr lvl="1"/>
            <a:r>
              <a:rPr lang="en-US" dirty="0" smtClean="0"/>
              <a:t>Consider this for the  summer classroom instruction </a:t>
            </a:r>
          </a:p>
          <a:p>
            <a:pPr lvl="1"/>
            <a:r>
              <a:rPr lang="en-US" dirty="0" smtClean="0"/>
              <a:t>Provide funding from Driver Safety fund </a:t>
            </a:r>
          </a:p>
          <a:p>
            <a:r>
              <a:rPr lang="en-US" dirty="0" smtClean="0"/>
              <a:t>Market the program so that students are aware of the effectiveness (over commercial schools) and leverage future high school discussion to highlight driving as a valuable future life skill </a:t>
            </a:r>
          </a:p>
          <a:p>
            <a:r>
              <a:rPr lang="en-US" dirty="0" smtClean="0"/>
              <a:t>Seek opportunities to expand community engagement</a:t>
            </a:r>
            <a:endParaRPr lang="en-US" dirty="0"/>
          </a:p>
        </p:txBody>
      </p:sp>
    </p:spTree>
    <p:extLst>
      <p:ext uri="{BB962C8B-B14F-4D97-AF65-F5344CB8AC3E}">
        <p14:creationId xmlns:p14="http://schemas.microsoft.com/office/powerpoint/2010/main" val="22429414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1026" name="Picture 2" descr="http://media.graytvinc.com/images/690*382/DriversEdCheck.jpe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40213" y="1604962"/>
            <a:ext cx="6572250" cy="363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2298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Design  </a:t>
            </a:r>
            <a:endParaRPr lang="en-US" dirty="0"/>
          </a:p>
        </p:txBody>
      </p:sp>
      <p:sp>
        <p:nvSpPr>
          <p:cNvPr id="3" name="Content Placeholder 2"/>
          <p:cNvSpPr>
            <a:spLocks noGrp="1"/>
          </p:cNvSpPr>
          <p:nvPr>
            <p:ph idx="1"/>
          </p:nvPr>
        </p:nvSpPr>
        <p:spPr/>
        <p:txBody>
          <a:bodyPr/>
          <a:lstStyle/>
          <a:p>
            <a:pPr lvl="0"/>
            <a:r>
              <a:rPr lang="en-US" b="1" dirty="0" smtClean="0"/>
              <a:t>Key Questions</a:t>
            </a:r>
            <a:r>
              <a:rPr lang="en-US" dirty="0" smtClean="0"/>
              <a:t>: </a:t>
            </a:r>
          </a:p>
          <a:p>
            <a:pPr lvl="1"/>
            <a:r>
              <a:rPr lang="en-US" b="1" dirty="0" smtClean="0"/>
              <a:t>Is </a:t>
            </a:r>
            <a:r>
              <a:rPr lang="en-US" b="1" dirty="0"/>
              <a:t>the behind the wheel program filling an otherwise unmet need for our students in an equitable manner? </a:t>
            </a:r>
          </a:p>
          <a:p>
            <a:pPr lvl="1"/>
            <a:r>
              <a:rPr lang="en-US" b="1" dirty="0" smtClean="0"/>
              <a:t>What </a:t>
            </a:r>
            <a:r>
              <a:rPr lang="en-US" b="1" dirty="0"/>
              <a:t>are the strengths and opportunities of the ACPS </a:t>
            </a:r>
            <a:r>
              <a:rPr lang="en-US" b="1" dirty="0" smtClean="0"/>
              <a:t>Driver </a:t>
            </a:r>
            <a:r>
              <a:rPr lang="en-US" b="1" dirty="0"/>
              <a:t>Education program</a:t>
            </a:r>
            <a:r>
              <a:rPr lang="en-US" b="1" dirty="0" smtClean="0"/>
              <a:t>?</a:t>
            </a:r>
          </a:p>
          <a:p>
            <a:r>
              <a:rPr lang="en-US" b="1" dirty="0" smtClean="0"/>
              <a:t>Data Collected</a:t>
            </a:r>
            <a:r>
              <a:rPr lang="en-US" dirty="0" smtClean="0"/>
              <a:t>: </a:t>
            </a:r>
          </a:p>
          <a:p>
            <a:pPr lvl="1"/>
            <a:r>
              <a:rPr lang="en-US" dirty="0" smtClean="0"/>
              <a:t>Participation data in classroom and in behind-the-wheel</a:t>
            </a:r>
          </a:p>
          <a:p>
            <a:pPr lvl="1"/>
            <a:r>
              <a:rPr lang="en-US" dirty="0" smtClean="0"/>
              <a:t>Crash data from VDOE</a:t>
            </a:r>
          </a:p>
          <a:p>
            <a:pPr lvl="1"/>
            <a:r>
              <a:rPr lang="en-US" dirty="0" smtClean="0"/>
              <a:t>Staff and teacher interviews</a:t>
            </a:r>
          </a:p>
          <a:p>
            <a:pPr lvl="1"/>
            <a:r>
              <a:rPr lang="en-US" dirty="0" smtClean="0"/>
              <a:t>Parent and student survey (very limited participation from students)</a:t>
            </a:r>
            <a:endParaRPr lang="en-US" dirty="0"/>
          </a:p>
        </p:txBody>
      </p:sp>
    </p:spTree>
    <p:extLst>
      <p:ext uri="{BB962C8B-B14F-4D97-AF65-F5344CB8AC3E}">
        <p14:creationId xmlns:p14="http://schemas.microsoft.com/office/powerpoint/2010/main" val="34465258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Findings</a:t>
            </a:r>
            <a:endParaRPr lang="en-US" dirty="0"/>
          </a:p>
        </p:txBody>
      </p:sp>
      <p:sp>
        <p:nvSpPr>
          <p:cNvPr id="3" name="Content Placeholder 2"/>
          <p:cNvSpPr>
            <a:spLocks noGrp="1"/>
          </p:cNvSpPr>
          <p:nvPr>
            <p:ph idx="1"/>
          </p:nvPr>
        </p:nvSpPr>
        <p:spPr/>
        <p:txBody>
          <a:bodyPr/>
          <a:lstStyle/>
          <a:p>
            <a:r>
              <a:rPr lang="en-US" dirty="0" smtClean="0"/>
              <a:t>The Driver Education program provides a service to the community through its operation and it is a quality program </a:t>
            </a:r>
          </a:p>
          <a:p>
            <a:r>
              <a:rPr lang="en-US" dirty="0" smtClean="0"/>
              <a:t>Although research does not strongly support classroom driver education as lowering crash rates, ACPS crash rates are consistently lower than commercial schools so we should encourage our students to take BTW through an ACPS school and before they are 18</a:t>
            </a:r>
          </a:p>
          <a:p>
            <a:r>
              <a:rPr lang="en-US" dirty="0" smtClean="0"/>
              <a:t>High income students are afforded opportunities to take additional classes because online Health and PE II is offered </a:t>
            </a:r>
          </a:p>
          <a:p>
            <a:r>
              <a:rPr lang="en-US" dirty="0" smtClean="0"/>
              <a:t>Access for low-income students may be challenging and other  costs besides tuition (car, insurance) may have larger impact on participation in BTW</a:t>
            </a:r>
          </a:p>
          <a:p>
            <a:pPr marL="0" indent="0">
              <a:buNone/>
            </a:pPr>
            <a:r>
              <a:rPr lang="en-US" dirty="0" smtClean="0"/>
              <a:t> </a:t>
            </a:r>
            <a:endParaRPr lang="en-US" dirty="0"/>
          </a:p>
        </p:txBody>
      </p:sp>
    </p:spTree>
    <p:extLst>
      <p:ext uri="{BB962C8B-B14F-4D97-AF65-F5344CB8AC3E}">
        <p14:creationId xmlns:p14="http://schemas.microsoft.com/office/powerpoint/2010/main" val="9953259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National Trends in Teen licensing</a:t>
            </a:r>
            <a:endParaRPr lang="en-US" dirty="0"/>
          </a:p>
        </p:txBody>
      </p:sp>
      <p:sp>
        <p:nvSpPr>
          <p:cNvPr id="3" name="Content Placeholder 2"/>
          <p:cNvSpPr>
            <a:spLocks noGrp="1"/>
          </p:cNvSpPr>
          <p:nvPr>
            <p:ph idx="1"/>
          </p:nvPr>
        </p:nvSpPr>
        <p:spPr/>
        <p:txBody>
          <a:bodyPr/>
          <a:lstStyle/>
          <a:p>
            <a:r>
              <a:rPr lang="en-US" dirty="0" smtClean="0"/>
              <a:t>Graduated Driver Licensing Laws introduced in 1996 attempt to more fully prepare young drivers for the road </a:t>
            </a:r>
          </a:p>
          <a:p>
            <a:r>
              <a:rPr lang="en-US" dirty="0" smtClean="0"/>
              <a:t>National surveys show a downward trend in teen licensing; high school seniors who have a driver’s license dropped  from 85.3% in 1996 to 71.5% in 2015</a:t>
            </a:r>
          </a:p>
          <a:p>
            <a:r>
              <a:rPr lang="en-US" dirty="0" smtClean="0"/>
              <a:t>Fewer black, Hispanic, or low-income teens are being licensed before the age of 18</a:t>
            </a:r>
          </a:p>
          <a:p>
            <a:r>
              <a:rPr lang="en-US" dirty="0" smtClean="0"/>
              <a:t>Economic factors primary reason for delayed licensure as well as being able to get around without driving </a:t>
            </a:r>
            <a:endParaRPr lang="en-US" dirty="0"/>
          </a:p>
        </p:txBody>
      </p:sp>
    </p:spTree>
    <p:extLst>
      <p:ext uri="{BB962C8B-B14F-4D97-AF65-F5344CB8AC3E}">
        <p14:creationId xmlns:p14="http://schemas.microsoft.com/office/powerpoint/2010/main" val="30653313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Driver Education Framework in Virginia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8604706"/>
              </p:ext>
            </p:extLst>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loud Callout 2"/>
          <p:cNvSpPr/>
          <p:nvPr/>
        </p:nvSpPr>
        <p:spPr>
          <a:xfrm>
            <a:off x="10210800" y="1123837"/>
            <a:ext cx="1524000" cy="1479663"/>
          </a:xfrm>
          <a:prstGeom prst="cloud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Economic barrier (no car, insurance)</a:t>
            </a:r>
            <a:endParaRPr lang="en-US" sz="1400" dirty="0"/>
          </a:p>
        </p:txBody>
      </p:sp>
      <p:sp>
        <p:nvSpPr>
          <p:cNvPr id="5" name="Cloud Callout 4"/>
          <p:cNvSpPr/>
          <p:nvPr/>
        </p:nvSpPr>
        <p:spPr>
          <a:xfrm>
            <a:off x="3657600" y="2006600"/>
            <a:ext cx="1435100" cy="1206500"/>
          </a:xfrm>
          <a:prstGeom prst="cloud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Lack  of interest</a:t>
            </a:r>
            <a:endParaRPr lang="en-US" dirty="0"/>
          </a:p>
        </p:txBody>
      </p:sp>
    </p:spTree>
    <p:extLst>
      <p:ext uri="{BB962C8B-B14F-4D97-AF65-F5344CB8AC3E}">
        <p14:creationId xmlns:p14="http://schemas.microsoft.com/office/powerpoint/2010/main" val="36755108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Participation Data: Classroom</a:t>
            </a:r>
            <a:endParaRPr lang="en-US" dirty="0"/>
          </a:p>
        </p:txBody>
      </p:sp>
      <p:pic>
        <p:nvPicPr>
          <p:cNvPr id="6" name="Content Placeholder 5"/>
          <p:cNvPicPr>
            <a:picLocks noGrp="1" noChangeAspect="1"/>
          </p:cNvPicPr>
          <p:nvPr>
            <p:ph idx="1"/>
          </p:nvPr>
        </p:nvPicPr>
        <p:blipFill>
          <a:blip r:embed="rId3"/>
          <a:stretch>
            <a:fillRect/>
          </a:stretch>
        </p:blipFill>
        <p:spPr>
          <a:xfrm>
            <a:off x="4343400" y="1123836"/>
            <a:ext cx="6476999" cy="4601183"/>
          </a:xfrm>
          <a:prstGeom prst="rect">
            <a:avLst/>
          </a:prstGeom>
        </p:spPr>
      </p:pic>
    </p:spTree>
    <p:extLst>
      <p:ext uri="{BB962C8B-B14F-4D97-AF65-F5344CB8AC3E}">
        <p14:creationId xmlns:p14="http://schemas.microsoft.com/office/powerpoint/2010/main" val="37104558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Participation Data: Behind the Wheel compared to AHS Demographics</a:t>
            </a:r>
            <a:endParaRPr lang="en-US" dirty="0"/>
          </a:p>
        </p:txBody>
      </p:sp>
      <p:pic>
        <p:nvPicPr>
          <p:cNvPr id="6" name="Picture 5"/>
          <p:cNvPicPr>
            <a:picLocks noChangeAspect="1"/>
          </p:cNvPicPr>
          <p:nvPr/>
        </p:nvPicPr>
        <p:blipFill>
          <a:blip r:embed="rId3"/>
          <a:stretch>
            <a:fillRect/>
          </a:stretch>
        </p:blipFill>
        <p:spPr>
          <a:xfrm>
            <a:off x="4413305" y="222384"/>
            <a:ext cx="5670495" cy="3359016"/>
          </a:xfrm>
          <a:prstGeom prst="rect">
            <a:avLst/>
          </a:prstGeom>
        </p:spPr>
      </p:pic>
      <p:pic>
        <p:nvPicPr>
          <p:cNvPr id="7" name="Picture 6"/>
          <p:cNvPicPr>
            <a:picLocks noChangeAspect="1"/>
          </p:cNvPicPr>
          <p:nvPr/>
        </p:nvPicPr>
        <p:blipFill>
          <a:blip r:embed="rId4"/>
          <a:stretch>
            <a:fillRect/>
          </a:stretch>
        </p:blipFill>
        <p:spPr>
          <a:xfrm>
            <a:off x="4413305" y="3581401"/>
            <a:ext cx="5670495" cy="3124200"/>
          </a:xfrm>
          <a:prstGeom prst="rect">
            <a:avLst/>
          </a:prstGeom>
        </p:spPr>
      </p:pic>
    </p:spTree>
    <p:extLst>
      <p:ext uri="{BB962C8B-B14F-4D97-AF65-F5344CB8AC3E}">
        <p14:creationId xmlns:p14="http://schemas.microsoft.com/office/powerpoint/2010/main" val="3885075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Crash Data </a:t>
            </a:r>
            <a:endParaRPr lang="en-US" dirty="0"/>
          </a:p>
        </p:txBody>
      </p:sp>
      <p:sp>
        <p:nvSpPr>
          <p:cNvPr id="3" name="Content Placeholder 2"/>
          <p:cNvSpPr>
            <a:spLocks noGrp="1"/>
          </p:cNvSpPr>
          <p:nvPr>
            <p:ph idx="1"/>
          </p:nvPr>
        </p:nvSpPr>
        <p:spPr/>
        <p:txBody>
          <a:bodyPr/>
          <a:lstStyle/>
          <a:p>
            <a:r>
              <a:rPr lang="en-US" dirty="0" smtClean="0"/>
              <a:t>ACPS “above average” program says VDOE; low crash statistics as a division</a:t>
            </a:r>
          </a:p>
          <a:p>
            <a:r>
              <a:rPr lang="en-US" dirty="0" smtClean="0"/>
              <a:t>Driver Training Schools (commercial schools) consistently have a higher crash percentage ratio</a:t>
            </a:r>
          </a:p>
          <a:p>
            <a:r>
              <a:rPr lang="en-US" dirty="0" smtClean="0"/>
              <a:t>In 3 out of the last 6 years, all Albemarle schools have a lower crash percentage ratio than all other public high schools in VA</a:t>
            </a:r>
          </a:p>
          <a:p>
            <a:r>
              <a:rPr lang="en-US" dirty="0" smtClean="0"/>
              <a:t>In summary, the overall driver education program is more effective than commercial driving schools</a:t>
            </a:r>
          </a:p>
          <a:p>
            <a:r>
              <a:rPr lang="en-US" dirty="0" smtClean="0"/>
              <a:t>Data tables for the last 6 years included in the full report</a:t>
            </a:r>
          </a:p>
          <a:p>
            <a:endParaRPr lang="en-US" dirty="0" smtClean="0"/>
          </a:p>
          <a:p>
            <a:endParaRPr lang="en-US" dirty="0"/>
          </a:p>
        </p:txBody>
      </p:sp>
    </p:spTree>
    <p:extLst>
      <p:ext uri="{BB962C8B-B14F-4D97-AF65-F5344CB8AC3E}">
        <p14:creationId xmlns:p14="http://schemas.microsoft.com/office/powerpoint/2010/main" val="21886617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Qualitative Data: Staff interviews</a:t>
            </a:r>
            <a:endParaRPr lang="en-US" dirty="0"/>
          </a:p>
        </p:txBody>
      </p:sp>
      <p:sp>
        <p:nvSpPr>
          <p:cNvPr id="3" name="Content Placeholder 2"/>
          <p:cNvSpPr>
            <a:spLocks noGrp="1"/>
          </p:cNvSpPr>
          <p:nvPr>
            <p:ph idx="1"/>
          </p:nvPr>
        </p:nvSpPr>
        <p:spPr>
          <a:xfrm>
            <a:off x="3856568" y="864108"/>
            <a:ext cx="7315200" cy="5120640"/>
          </a:xfrm>
        </p:spPr>
        <p:txBody>
          <a:bodyPr>
            <a:normAutofit fontScale="92500" lnSpcReduction="10000"/>
          </a:bodyPr>
          <a:lstStyle/>
          <a:p>
            <a:endParaRPr lang="en-US" dirty="0" smtClean="0">
              <a:solidFill>
                <a:srgbClr val="00B050"/>
              </a:solidFill>
            </a:endParaRPr>
          </a:p>
          <a:p>
            <a:r>
              <a:rPr lang="en-US" dirty="0" smtClean="0">
                <a:solidFill>
                  <a:srgbClr val="00B050"/>
                </a:solidFill>
              </a:rPr>
              <a:t>Strengths</a:t>
            </a:r>
            <a:endParaRPr lang="en-US" dirty="0">
              <a:solidFill>
                <a:srgbClr val="00B050"/>
              </a:solidFill>
            </a:endParaRPr>
          </a:p>
          <a:p>
            <a:r>
              <a:rPr lang="en-US" dirty="0" smtClean="0">
                <a:solidFill>
                  <a:schemeClr val="tx1"/>
                </a:solidFill>
              </a:rPr>
              <a:t>7 people commented on strong VDOE curriculum</a:t>
            </a:r>
          </a:p>
          <a:p>
            <a:r>
              <a:rPr lang="en-US" dirty="0" smtClean="0">
                <a:solidFill>
                  <a:schemeClr val="tx1"/>
                </a:solidFill>
              </a:rPr>
              <a:t>5 people highlighted the experience and professionalism of staff</a:t>
            </a:r>
          </a:p>
          <a:p>
            <a:r>
              <a:rPr lang="en-US" dirty="0" smtClean="0">
                <a:solidFill>
                  <a:schemeClr val="tx1"/>
                </a:solidFill>
              </a:rPr>
              <a:t>5 people highlighted the importance of the multiple car range </a:t>
            </a:r>
          </a:p>
          <a:p>
            <a:r>
              <a:rPr lang="en-US" dirty="0" smtClean="0">
                <a:solidFill>
                  <a:schemeClr val="tx1"/>
                </a:solidFill>
              </a:rPr>
              <a:t>5 people highlighted leadership of program-specifically Karen Waters-Wicks </a:t>
            </a:r>
          </a:p>
          <a:p>
            <a:endParaRPr lang="en-US" dirty="0">
              <a:solidFill>
                <a:schemeClr val="tx1"/>
              </a:solidFill>
            </a:endParaRPr>
          </a:p>
          <a:p>
            <a:r>
              <a:rPr lang="en-US" dirty="0" smtClean="0">
                <a:solidFill>
                  <a:srgbClr val="0070C0"/>
                </a:solidFill>
              </a:rPr>
              <a:t>Opportunities</a:t>
            </a:r>
          </a:p>
          <a:p>
            <a:r>
              <a:rPr lang="en-US" dirty="0" smtClean="0">
                <a:solidFill>
                  <a:schemeClr val="tx1"/>
                </a:solidFill>
              </a:rPr>
              <a:t>6 people said the cost for BTW is too high</a:t>
            </a:r>
          </a:p>
          <a:p>
            <a:r>
              <a:rPr lang="en-US" dirty="0" smtClean="0">
                <a:solidFill>
                  <a:schemeClr val="tx1"/>
                </a:solidFill>
              </a:rPr>
              <a:t>4 people noted the shortage of in-car teachers and one noted a shortage of classroom teachers</a:t>
            </a:r>
          </a:p>
          <a:p>
            <a:r>
              <a:rPr lang="en-US" dirty="0" smtClean="0">
                <a:solidFill>
                  <a:schemeClr val="tx1"/>
                </a:solidFill>
              </a:rPr>
              <a:t>4 people said to shorten the modules for the classroom portion</a:t>
            </a:r>
          </a:p>
          <a:p>
            <a:r>
              <a:rPr lang="en-US" dirty="0" smtClean="0">
                <a:solidFill>
                  <a:schemeClr val="tx1"/>
                </a:solidFill>
              </a:rPr>
              <a:t>3 people noted that the site at MOHS is not ideal for instruction</a:t>
            </a:r>
          </a:p>
          <a:p>
            <a:endParaRPr lang="en-US" dirty="0" smtClean="0">
              <a:solidFill>
                <a:schemeClr val="tx1"/>
              </a:solidFill>
            </a:endParaRPr>
          </a:p>
          <a:p>
            <a:endParaRPr lang="en-US" dirty="0" smtClean="0"/>
          </a:p>
          <a:p>
            <a:endParaRPr lang="en-US" dirty="0"/>
          </a:p>
        </p:txBody>
      </p:sp>
    </p:spTree>
    <p:extLst>
      <p:ext uri="{BB962C8B-B14F-4D97-AF65-F5344CB8AC3E}">
        <p14:creationId xmlns:p14="http://schemas.microsoft.com/office/powerpoint/2010/main" val="832416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18A1B607-7BAE-46D6-8090-545AC7BDD7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1837</TotalTime>
  <Words>1891</Words>
  <Application>Microsoft Office PowerPoint</Application>
  <PresentationFormat>Widescreen</PresentationFormat>
  <Paragraphs>100</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Calibri</vt:lpstr>
      <vt:lpstr>Corbel</vt:lpstr>
      <vt:lpstr>Wingdings 2</vt:lpstr>
      <vt:lpstr>Frame</vt:lpstr>
      <vt:lpstr>Driver Education </vt:lpstr>
      <vt:lpstr>Evaluation Design  </vt:lpstr>
      <vt:lpstr>Key Findings</vt:lpstr>
      <vt:lpstr>Background: National Trends in Teen licensing</vt:lpstr>
      <vt:lpstr>Background: Driver Education Framework in Virginia</vt:lpstr>
      <vt:lpstr>Participation Data: Classroom</vt:lpstr>
      <vt:lpstr>Participation Data: Behind the Wheel compared to AHS Demographics</vt:lpstr>
      <vt:lpstr>Crash Data </vt:lpstr>
      <vt:lpstr>Qualitative Data: Staff interviews</vt:lpstr>
      <vt:lpstr>Parent and Student Survey</vt:lpstr>
      <vt:lpstr>Recommendations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Driver Education</dc:title>
  <dc:creator>Jamie Gellner</dc:creator>
  <cp:lastModifiedBy>Windows User</cp:lastModifiedBy>
  <cp:revision>59</cp:revision>
  <dcterms:created xsi:type="dcterms:W3CDTF">2018-06-05T14:51:33Z</dcterms:created>
  <dcterms:modified xsi:type="dcterms:W3CDTF">2018-10-04T13:35:28Z</dcterms:modified>
</cp:coreProperties>
</file>